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4" r:id="rId2"/>
    <p:sldId id="263" r:id="rId3"/>
    <p:sldId id="257" r:id="rId4"/>
    <p:sldId id="258" r:id="rId5"/>
    <p:sldId id="259" r:id="rId6"/>
    <p:sldId id="280" r:id="rId7"/>
    <p:sldId id="273" r:id="rId8"/>
    <p:sldId id="274" r:id="rId9"/>
    <p:sldId id="282" r:id="rId10"/>
    <p:sldId id="281" r:id="rId11"/>
    <p:sldId id="272"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357" autoAdjust="0"/>
  </p:normalViewPr>
  <p:slideViewPr>
    <p:cSldViewPr>
      <p:cViewPr>
        <p:scale>
          <a:sx n="66" d="100"/>
          <a:sy n="66" d="100"/>
        </p:scale>
        <p:origin x="1506" y="144"/>
      </p:cViewPr>
      <p:guideLst>
        <p:guide orient="horz" pos="2160"/>
        <p:guide pos="2880"/>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FB050-6EC7-43F6-BB41-B3DDE724C30A}" type="datetimeFigureOut">
              <a:rPr lang="es-MX" smtClean="0"/>
              <a:t>18/08/2016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59FCA5-19D6-42D3-976D-29B52D809B3F}" type="slidenum">
              <a:rPr lang="es-MX" smtClean="0"/>
              <a:t>‹Nº›</a:t>
            </a:fld>
            <a:endParaRPr lang="es-MX"/>
          </a:p>
        </p:txBody>
      </p:sp>
    </p:spTree>
    <p:extLst>
      <p:ext uri="{BB962C8B-B14F-4D97-AF65-F5344CB8AC3E}">
        <p14:creationId xmlns:p14="http://schemas.microsoft.com/office/powerpoint/2010/main" val="835529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CF59FCA5-19D6-42D3-976D-29B52D809B3F}" type="slidenum">
              <a:rPr lang="es-MX" smtClean="0"/>
              <a:t>5</a:t>
            </a:fld>
            <a:endParaRPr lang="es-MX"/>
          </a:p>
        </p:txBody>
      </p:sp>
    </p:spTree>
    <p:extLst>
      <p:ext uri="{BB962C8B-B14F-4D97-AF65-F5344CB8AC3E}">
        <p14:creationId xmlns:p14="http://schemas.microsoft.com/office/powerpoint/2010/main" val="33804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115616" y="2564904"/>
            <a:ext cx="6264696" cy="3231654"/>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p>
          <a:p>
            <a:pPr algn="ctr"/>
            <a:r>
              <a:rPr lang="es-ES" sz="2800" b="1" dirty="0">
                <a:solidFill>
                  <a:prstClr val="black"/>
                </a:solidFill>
                <a:latin typeface="+mj-lt"/>
                <a:cs typeface="Arial" pitchFamily="34" charset="0"/>
              </a:rPr>
              <a:t>3</a:t>
            </a:r>
            <a:r>
              <a:rPr lang="es-ES" sz="2800" b="1" dirty="0" smtClean="0">
                <a:solidFill>
                  <a:prstClr val="black"/>
                </a:solidFill>
                <a:latin typeface="+mj-lt"/>
                <a:cs typeface="Arial" pitchFamily="34" charset="0"/>
              </a:rPr>
              <a:t>. 2</a:t>
            </a:r>
            <a:r>
              <a:rPr lang="es-MX" sz="2800" b="1" dirty="0" smtClean="0">
                <a:latin typeface="+mj-lt"/>
              </a:rPr>
              <a:t>.9- </a:t>
            </a:r>
            <a:r>
              <a:rPr lang="es-MX" sz="2800" b="1" dirty="0" smtClean="0">
                <a:latin typeface="+mj-lt"/>
              </a:rPr>
              <a:t>Factoraje Financiero</a:t>
            </a:r>
          </a:p>
          <a:p>
            <a:endParaRPr lang="es-MX" sz="2300" b="1" dirty="0" smtClean="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L.C. Adriana Espino Beltrán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 Diciembre 2016</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1187624" y="908720"/>
            <a:ext cx="6480720" cy="461665"/>
          </a:xfrm>
          <a:prstGeom prst="rect">
            <a:avLst/>
          </a:prstGeom>
          <a:noFill/>
        </p:spPr>
        <p:txBody>
          <a:bodyPr wrap="square" rtlCol="0">
            <a:spAutoFit/>
          </a:bodyPr>
          <a:lstStyle/>
          <a:p>
            <a:pPr algn="ctr"/>
            <a:r>
              <a:rPr lang="es-MX" sz="2400" dirty="0" smtClean="0">
                <a:solidFill>
                  <a:srgbClr val="0070C0"/>
                </a:solidFill>
              </a:rPr>
              <a:t>REGISTRO CONTABLE </a:t>
            </a:r>
            <a:endParaRPr lang="es-MX" sz="2400" dirty="0">
              <a:solidFill>
                <a:srgbClr val="0070C0"/>
              </a:solidFill>
            </a:endParaRPr>
          </a:p>
        </p:txBody>
      </p:sp>
      <p:graphicFrame>
        <p:nvGraphicFramePr>
          <p:cNvPr id="3" name="Tabla 2"/>
          <p:cNvGraphicFramePr>
            <a:graphicFrameLocks noGrp="1"/>
          </p:cNvGraphicFramePr>
          <p:nvPr>
            <p:extLst>
              <p:ext uri="{D42A27DB-BD31-4B8C-83A1-F6EECF244321}">
                <p14:modId xmlns:p14="http://schemas.microsoft.com/office/powerpoint/2010/main" val="443150270"/>
              </p:ext>
            </p:extLst>
          </p:nvPr>
        </p:nvGraphicFramePr>
        <p:xfrm>
          <a:off x="899592" y="1844820"/>
          <a:ext cx="7272809" cy="3312374"/>
        </p:xfrm>
        <a:graphic>
          <a:graphicData uri="http://schemas.openxmlformats.org/drawingml/2006/table">
            <a:tbl>
              <a:tblPr>
                <a:tableStyleId>{5C22544A-7EE6-4342-B048-85BDC9FD1C3A}</a:tableStyleId>
              </a:tblPr>
              <a:tblGrid>
                <a:gridCol w="3627599"/>
                <a:gridCol w="1215070"/>
                <a:gridCol w="1215070"/>
                <a:gridCol w="1215070"/>
              </a:tblGrid>
              <a:tr h="254798">
                <a:tc>
                  <a:txBody>
                    <a:bodyPr/>
                    <a:lstStyle/>
                    <a:p>
                      <a:pPr algn="ctr" fontAlgn="b"/>
                      <a:r>
                        <a:rPr lang="es-MX" sz="1400" b="1" u="none" strike="noStrike" dirty="0">
                          <a:effectLst/>
                        </a:rPr>
                        <a:t>CONCEPTO</a:t>
                      </a:r>
                      <a:endParaRPr lang="es-MX"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MX" sz="1400" b="1" u="none" strike="noStrike">
                          <a:effectLst/>
                        </a:rPr>
                        <a:t>PARCIAL</a:t>
                      </a:r>
                      <a:endParaRPr lang="es-MX" sz="14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s-MX" sz="1400" b="1" u="none" strike="noStrike">
                          <a:effectLst/>
                        </a:rPr>
                        <a:t>DEBE</a:t>
                      </a:r>
                      <a:endParaRPr lang="es-MX" sz="14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s-MX" sz="1400" b="1" u="none" strike="noStrike" dirty="0">
                          <a:effectLst/>
                        </a:rPr>
                        <a:t>HABER</a:t>
                      </a:r>
                      <a:endParaRPr lang="es-MX" sz="1400" b="1" i="0" u="none" strike="noStrike" dirty="0">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100" u="none" strike="noStrike" dirty="0">
                          <a:effectLst/>
                        </a:rPr>
                        <a:t> </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dirty="0">
                          <a:effectLst/>
                        </a:rPr>
                        <a:t> </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dirty="0">
                          <a:effectLst/>
                        </a:rPr>
                        <a:t> </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dirty="0">
                          <a:effectLst/>
                        </a:rPr>
                        <a:t> </a:t>
                      </a:r>
                      <a:endParaRPr lang="es-MX" sz="1100" b="0" i="0" u="none" strike="noStrike" dirty="0">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dirty="0">
                          <a:effectLst/>
                        </a:rPr>
                        <a:t>Banco</a:t>
                      </a:r>
                      <a:endParaRPr lang="es-MX"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2,833,942.50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a:effectLst/>
                        </a:rPr>
                        <a:t>  Bancomer</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2,833,942.50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a:effectLst/>
                        </a:rPr>
                        <a:t>Gastos Financieros</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213,307.50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a:effectLst/>
                        </a:rPr>
                        <a:t>   Factoraje, interes y comision</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213,307.50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dirty="0">
                          <a:effectLst/>
                        </a:rPr>
                        <a:t>Cuentas por cobrar  en </a:t>
                      </a:r>
                      <a:r>
                        <a:rPr lang="es-MX" sz="1200" u="none" strike="noStrike" dirty="0" smtClean="0">
                          <a:effectLst/>
                        </a:rPr>
                        <a:t>garantía </a:t>
                      </a:r>
                      <a:r>
                        <a:rPr lang="es-MX" sz="1200" u="none" strike="noStrike" dirty="0">
                          <a:effectLst/>
                        </a:rPr>
                        <a:t>de  factoraje </a:t>
                      </a:r>
                      <a:endParaRPr lang="es-MX"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537,750.00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a:effectLst/>
                        </a:rPr>
                        <a:t>Cliente B</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537,750.00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dirty="0">
                          <a:effectLst/>
                        </a:rPr>
                        <a:t>                 Cuentas por cobrar</a:t>
                      </a:r>
                      <a:endParaRPr lang="es-MX"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3,585,000.00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a:effectLst/>
                        </a:rPr>
                        <a:t>                 Cedidas en factoraje</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3,585,000.00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dirty="0">
                          <a:effectLst/>
                        </a:rPr>
                        <a:t> </a:t>
                      </a:r>
                      <a:endParaRPr lang="es-MX"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254798">
                <a:tc gridSpan="4">
                  <a:txBody>
                    <a:bodyPr/>
                    <a:lstStyle/>
                    <a:p>
                      <a:pPr algn="l" fontAlgn="b"/>
                      <a:r>
                        <a:rPr lang="es-MX" sz="1200" u="none" strike="noStrike" dirty="0">
                          <a:effectLst/>
                        </a:rPr>
                        <a:t>Venta a la financiera A de las facturas 10121 y 10612 del cliente B según </a:t>
                      </a:r>
                      <a:r>
                        <a:rPr lang="es-MX" sz="1200" u="none" strike="noStrike" dirty="0" smtClean="0">
                          <a:effectLst/>
                        </a:rPr>
                        <a:t>liquidación</a:t>
                      </a:r>
                      <a:endParaRPr lang="es-MX" sz="12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s-MX"/>
                    </a:p>
                  </a:txBody>
                  <a:tcPr/>
                </a:tc>
                <a:tc hMerge="1">
                  <a:txBody>
                    <a:bodyPr/>
                    <a:lstStyle/>
                    <a:p>
                      <a:endParaRPr lang="es-MX"/>
                    </a:p>
                  </a:txBody>
                  <a:tcPr/>
                </a:tc>
                <a:tc hMerge="1">
                  <a:txBody>
                    <a:bodyPr/>
                    <a:lstStyle/>
                    <a:p>
                      <a:endParaRPr lang="es-MX"/>
                    </a:p>
                  </a:txBody>
                  <a:tcPr/>
                </a:tc>
              </a:tr>
              <a:tr h="254798">
                <a:tc>
                  <a:txBody>
                    <a:bodyPr/>
                    <a:lstStyle/>
                    <a:p>
                      <a:pPr algn="l" fontAlgn="b"/>
                      <a:r>
                        <a:rPr lang="es-MX" sz="1100" u="none" strike="noStrike">
                          <a:effectLst/>
                        </a:rPr>
                        <a:t> </a:t>
                      </a:r>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dirty="0">
                          <a:effectLst/>
                        </a:rPr>
                        <a:t> </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dirty="0">
                          <a:effectLst/>
                        </a:rPr>
                        <a:t> </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dirty="0">
                          <a:effectLst/>
                        </a:rPr>
                        <a:t> </a:t>
                      </a:r>
                      <a:endParaRPr lang="es-MX" sz="11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1611895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476672"/>
            <a:ext cx="8280920" cy="5940088"/>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a:latin typeface="Arial" pitchFamily="34" charset="0"/>
              <a:cs typeface="Arial" pitchFamily="34" charset="0"/>
            </a:endParaRPr>
          </a:p>
          <a:p>
            <a:pPr lvl="0" eaLnBrk="0" fontAlgn="base" hangingPunct="0">
              <a:spcBef>
                <a:spcPct val="0"/>
              </a:spcBef>
              <a:spcAft>
                <a:spcPct val="0"/>
              </a:spcAft>
            </a:pPr>
            <a:r>
              <a:rPr lang="es-MX" altLang="es-MX" sz="2800" dirty="0">
                <a:latin typeface="Calibri" panose="020F0502020204030204" pitchFamily="34" charset="0"/>
                <a:ea typeface="Times New Roman" panose="02020603050405020304" pitchFamily="18" charset="0"/>
                <a:cs typeface="Times New Roman" panose="02020603050405020304" pitchFamily="18" charset="0"/>
              </a:rPr>
              <a:t>NORMAS DE INFORMACIÓN FINANCIERA </a:t>
            </a:r>
            <a:r>
              <a:rPr lang="es-MX" altLang="es-MX" sz="2800" dirty="0" smtClean="0">
                <a:latin typeface="Calibri" panose="020F0502020204030204" pitchFamily="34" charset="0"/>
                <a:ea typeface="Times New Roman" panose="02020603050405020304" pitchFamily="18" charset="0"/>
                <a:cs typeface="Times New Roman" panose="02020603050405020304" pitchFamily="18" charset="0"/>
              </a:rPr>
              <a:t>2016</a:t>
            </a:r>
            <a:endParaRPr lang="es-MX" altLang="es-MX" sz="2800" dirty="0">
              <a:latin typeface="Calibri" panose="020F0502020204030204" pitchFamily="34" charset="0"/>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s-MX" altLang="es-MX" sz="2800" dirty="0">
                <a:latin typeface="Calibri" panose="020F0502020204030204" pitchFamily="34" charset="0"/>
                <a:ea typeface="Times New Roman" panose="02020603050405020304" pitchFamily="18" charset="0"/>
                <a:cs typeface="Times New Roman" panose="02020603050405020304" pitchFamily="18" charset="0"/>
              </a:rPr>
              <a:t>IMCP</a:t>
            </a:r>
          </a:p>
          <a:p>
            <a:pPr lvl="0" eaLnBrk="0" fontAlgn="base" hangingPunct="0">
              <a:spcBef>
                <a:spcPct val="0"/>
              </a:spcBef>
              <a:spcAft>
                <a:spcPct val="0"/>
              </a:spcAft>
            </a:pPr>
            <a:endParaRPr lang="es-MX" altLang="es-MX" sz="2800" dirty="0">
              <a:latin typeface="Calibri" panose="020F0502020204030204" pitchFamily="34" charset="0"/>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s-MX" altLang="es-MX" sz="2800" dirty="0">
                <a:latin typeface="Calibri" panose="020F0502020204030204" pitchFamily="34" charset="0"/>
                <a:ea typeface="Times New Roman" panose="02020603050405020304" pitchFamily="18" charset="0"/>
                <a:cs typeface="Times New Roman" panose="02020603050405020304" pitchFamily="18" charset="0"/>
              </a:rPr>
              <a:t>CONTABILIDAD DE LA ESTRUCTURA FINANCIERA DE LA EMPRESA</a:t>
            </a:r>
          </a:p>
          <a:p>
            <a:pPr lvl="0" eaLnBrk="0" fontAlgn="base" hangingPunct="0">
              <a:spcBef>
                <a:spcPct val="0"/>
              </a:spcBef>
              <a:spcAft>
                <a:spcPct val="0"/>
              </a:spcAft>
            </a:pPr>
            <a:r>
              <a:rPr lang="es-MX" altLang="es-MX" sz="2800" dirty="0">
                <a:latin typeface="Calibri" panose="020F0502020204030204" pitchFamily="34" charset="0"/>
                <a:ea typeface="Times New Roman" panose="02020603050405020304" pitchFamily="18" charset="0"/>
                <a:cs typeface="Times New Roman" panose="02020603050405020304" pitchFamily="18" charset="0"/>
              </a:rPr>
              <a:t>JOAQUÍN A. MORENO FERNÁNDEZ</a:t>
            </a:r>
          </a:p>
          <a:p>
            <a:pPr lvl="0" eaLnBrk="0" fontAlgn="base" hangingPunct="0">
              <a:spcBef>
                <a:spcPct val="0"/>
              </a:spcBef>
              <a:spcAft>
                <a:spcPct val="0"/>
              </a:spcAft>
            </a:pPr>
            <a:r>
              <a:rPr lang="es-MX" altLang="es-MX" sz="2800" dirty="0">
                <a:latin typeface="Calibri" panose="020F0502020204030204" pitchFamily="34" charset="0"/>
                <a:ea typeface="Times New Roman" panose="02020603050405020304" pitchFamily="18" charset="0"/>
                <a:cs typeface="Times New Roman" panose="02020603050405020304" pitchFamily="18" charset="0"/>
              </a:rPr>
              <a:t>GRUPO EDITORIAL PATRIA</a:t>
            </a:r>
          </a:p>
          <a:p>
            <a:pPr lvl="0" eaLnBrk="0" fontAlgn="base" hangingPunct="0">
              <a:spcBef>
                <a:spcPct val="0"/>
              </a:spcBef>
              <a:spcAft>
                <a:spcPct val="0"/>
              </a:spcAft>
            </a:pPr>
            <a:r>
              <a:rPr lang="es-MX" altLang="es-MX" sz="2800" dirty="0">
                <a:latin typeface="Calibri" panose="020F0502020204030204" pitchFamily="34" charset="0"/>
                <a:ea typeface="Times New Roman" panose="02020603050405020304" pitchFamily="18" charset="0"/>
                <a:cs typeface="Times New Roman" panose="02020603050405020304" pitchFamily="18" charset="0"/>
              </a:rPr>
              <a:t>4TA EDICIÓN</a:t>
            </a:r>
          </a:p>
          <a:p>
            <a:pPr lvl="0" eaLnBrk="0" fontAlgn="base" hangingPunct="0">
              <a:spcBef>
                <a:spcPct val="0"/>
              </a:spcBef>
              <a:spcAft>
                <a:spcPct val="0"/>
              </a:spcAft>
            </a:pPr>
            <a:endParaRPr lang="es-MX" altLang="es-MX" sz="4400" dirty="0">
              <a:latin typeface="Arial" panose="020B0604020202020204" pitchFamily="34" charset="0"/>
            </a:endParaRPr>
          </a:p>
          <a:p>
            <a:endParaRPr lang="es-MX" sz="2800" dirty="0"/>
          </a:p>
          <a:p>
            <a:endParaRPr lang="es-MX" sz="2800" dirty="0" smtClean="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827584" y="228599"/>
            <a:ext cx="7488832" cy="6509474"/>
          </a:xfrm>
          <a:prstGeom prst="rect">
            <a:avLst/>
          </a:prstGeom>
          <a:noFill/>
        </p:spPr>
        <p:txBody>
          <a:bodyPr wrap="square" rtlCol="0">
            <a:spAutoFit/>
          </a:bodyPr>
          <a:lstStyle/>
          <a:p>
            <a:r>
              <a:rPr lang="es-MX" sz="2800" b="1" dirty="0" smtClean="0">
                <a:latin typeface="Arial" pitchFamily="34" charset="0"/>
                <a:cs typeface="Arial" pitchFamily="34" charset="0"/>
              </a:rPr>
              <a:t>Tema: </a:t>
            </a:r>
            <a:r>
              <a:rPr lang="es-MX" sz="2800" b="1" dirty="0" smtClean="0"/>
              <a:t>Factoraje Financiero</a:t>
            </a:r>
            <a:endParaRPr lang="es-MX" sz="2800" dirty="0"/>
          </a:p>
          <a:p>
            <a:pPr algn="ctr"/>
            <a:endParaRPr lang="es-MX" sz="2300" b="1" dirty="0">
              <a:solidFill>
                <a:prstClr val="black"/>
              </a:solidFill>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p>
          <a:p>
            <a:pPr algn="just"/>
            <a:endParaRPr lang="es-MX" sz="1400" dirty="0" smtClean="0">
              <a:latin typeface="Arial" pitchFamily="34" charset="0"/>
              <a:cs typeface="Arial" pitchFamily="34" charset="0"/>
            </a:endParaRPr>
          </a:p>
          <a:p>
            <a:pPr algn="just"/>
            <a:r>
              <a:rPr lang="es-MX" sz="1400" dirty="0" smtClean="0">
                <a:latin typeface="Arial" pitchFamily="34" charset="0"/>
                <a:cs typeface="Arial" pitchFamily="34" charset="0"/>
              </a:rPr>
              <a:t>A la venta de una cuenta por cobrar se le llama factoring y significa factoraje. </a:t>
            </a:r>
            <a:r>
              <a:rPr lang="es-MX" sz="1400" dirty="0" smtClean="0">
                <a:latin typeface="Arial" pitchFamily="34" charset="0"/>
                <a:cs typeface="Arial" pitchFamily="34" charset="0"/>
              </a:rPr>
              <a:t>Esta representada por un paraje u oficina donde reside el factor ,</a:t>
            </a:r>
          </a:p>
          <a:p>
            <a:pPr algn="just"/>
            <a:endParaRPr lang="es-MX" sz="1400" dirty="0">
              <a:latin typeface="Arial" pitchFamily="34" charset="0"/>
              <a:cs typeface="Arial" pitchFamily="34" charset="0"/>
            </a:endParaRPr>
          </a:p>
          <a:p>
            <a:pPr algn="just"/>
            <a:r>
              <a:rPr lang="es-MX" sz="1400" dirty="0" smtClean="0">
                <a:latin typeface="Arial" pitchFamily="34" charset="0"/>
                <a:cs typeface="Arial" pitchFamily="34" charset="0"/>
              </a:rPr>
              <a:t>De esta manera el deudor (cliente) sigue con la obligación de pagar pero a un nuevo acreedor (entidad financiera).</a:t>
            </a:r>
          </a:p>
          <a:p>
            <a:pPr algn="just"/>
            <a:endParaRPr lang="es-MX" sz="1400" dirty="0">
              <a:latin typeface="Arial" pitchFamily="34" charset="0"/>
              <a:cs typeface="Arial" pitchFamily="34" charset="0"/>
            </a:endParaRPr>
          </a:p>
          <a:p>
            <a:pPr algn="just"/>
            <a:r>
              <a:rPr lang="es-MX" sz="1400" dirty="0" smtClean="0">
                <a:latin typeface="Arial" pitchFamily="34" charset="0"/>
                <a:cs typeface="Arial" pitchFamily="34" charset="0"/>
              </a:rPr>
              <a:t>Hay dos tipos de factoraje: Con riesgo y sin riego.</a:t>
            </a:r>
          </a:p>
          <a:p>
            <a:pPr algn="just"/>
            <a:endParaRPr lang="es-MX" sz="1400" dirty="0">
              <a:latin typeface="Arial" pitchFamily="34" charset="0"/>
              <a:cs typeface="Arial" pitchFamily="34" charset="0"/>
            </a:endParaRPr>
          </a:p>
          <a:p>
            <a:pPr algn="just"/>
            <a:r>
              <a:rPr lang="en-US" sz="1400" dirty="0"/>
              <a:t>A sale of a receivable is called factoring . Is represented by a place or office where the factor is ,</a:t>
            </a:r>
          </a:p>
          <a:p>
            <a:pPr algn="just"/>
            <a:endParaRPr lang="en-US" sz="1400" dirty="0"/>
          </a:p>
          <a:p>
            <a:pPr algn="just"/>
            <a:r>
              <a:rPr lang="en-US" sz="1400" dirty="0"/>
              <a:t>In this way the debtor (client ) continues with the obligation to pay but a new lender ( financial institution) .</a:t>
            </a:r>
          </a:p>
          <a:p>
            <a:pPr algn="just"/>
            <a:endParaRPr lang="en-US" sz="1400" dirty="0"/>
          </a:p>
          <a:p>
            <a:pPr algn="just"/>
            <a:r>
              <a:rPr lang="en-US" sz="1400" dirty="0"/>
              <a:t>There are two types of factoring : With risk and without irrigation.</a:t>
            </a:r>
            <a:endParaRPr lang="es-MX" sz="1400" dirty="0" smtClean="0"/>
          </a:p>
          <a:p>
            <a:pPr algn="just"/>
            <a:endParaRPr lang="es-MX" sz="1400" dirty="0">
              <a:latin typeface="Arial" pitchFamily="34" charset="0"/>
              <a:cs typeface="Arial" pitchFamily="34" charset="0"/>
            </a:endParaRPr>
          </a:p>
          <a:p>
            <a:pPr marL="342900" indent="-342900" algn="just">
              <a:lnSpc>
                <a:spcPct val="150000"/>
              </a:lnSpc>
              <a:buFont typeface="Arial" pitchFamily="34" charset="0"/>
              <a:buChar char="•"/>
            </a:pPr>
            <a:r>
              <a:rPr lang="es-MX" sz="2800" b="1" dirty="0" smtClean="0">
                <a:latin typeface="Arial" pitchFamily="34" charset="0"/>
                <a:cs typeface="Arial" pitchFamily="34" charset="0"/>
              </a:rPr>
              <a:t>Palabras </a:t>
            </a:r>
            <a:r>
              <a:rPr lang="es-MX" sz="2800" b="1" dirty="0">
                <a:latin typeface="Arial" pitchFamily="34" charset="0"/>
                <a:cs typeface="Arial" pitchFamily="34" charset="0"/>
              </a:rPr>
              <a:t>clave: </a:t>
            </a:r>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p>
          <a:p>
            <a:pPr algn="just"/>
            <a:r>
              <a:rPr lang="es-MX" dirty="0" smtClean="0">
                <a:latin typeface="Arial" pitchFamily="34" charset="0"/>
                <a:cs typeface="Arial" pitchFamily="34" charset="0"/>
              </a:rPr>
              <a:t>Factoraje, deudor, cliente, empresa, riesgo. </a:t>
            </a:r>
            <a:endParaRPr lang="es-MX" dirty="0">
              <a:latin typeface="Arial" pitchFamily="34" charset="0"/>
              <a:cs typeface="Arial" pitchFamily="34" charset="0"/>
            </a:endParaRPr>
          </a:p>
          <a:p>
            <a:pPr algn="just"/>
            <a:r>
              <a:rPr lang="es-MX" dirty="0" smtClean="0">
                <a:latin typeface="Arial" pitchFamily="34" charset="0"/>
                <a:cs typeface="Arial" pitchFamily="34" charset="0"/>
              </a:rPr>
              <a:t>Factoring, </a:t>
            </a:r>
            <a:r>
              <a:rPr lang="es-MX" dirty="0" err="1" smtClean="0">
                <a:latin typeface="Arial" pitchFamily="34" charset="0"/>
                <a:cs typeface="Arial" pitchFamily="34" charset="0"/>
              </a:rPr>
              <a:t>deptor</a:t>
            </a:r>
            <a:r>
              <a:rPr lang="es-MX" dirty="0" smtClean="0">
                <a:latin typeface="Arial" pitchFamily="34" charset="0"/>
                <a:cs typeface="Arial" pitchFamily="34" charset="0"/>
              </a:rPr>
              <a:t>, </a:t>
            </a:r>
            <a:r>
              <a:rPr lang="es-MX" dirty="0" err="1" smtClean="0">
                <a:latin typeface="Arial" pitchFamily="34" charset="0"/>
                <a:cs typeface="Arial" pitchFamily="34" charset="0"/>
              </a:rPr>
              <a:t>client</a:t>
            </a:r>
            <a:r>
              <a:rPr lang="es-MX" dirty="0" smtClean="0">
                <a:latin typeface="Arial" pitchFamily="34" charset="0"/>
                <a:cs typeface="Arial" pitchFamily="34" charset="0"/>
              </a:rPr>
              <a:t>, </a:t>
            </a:r>
            <a:r>
              <a:rPr lang="es-MX" dirty="0" err="1" smtClean="0">
                <a:latin typeface="Arial" pitchFamily="34" charset="0"/>
                <a:cs typeface="Arial" pitchFamily="34" charset="0"/>
              </a:rPr>
              <a:t>bussines</a:t>
            </a:r>
            <a:r>
              <a:rPr lang="es-MX" dirty="0" smtClean="0">
                <a:latin typeface="Arial" pitchFamily="34" charset="0"/>
                <a:cs typeface="Arial" pitchFamily="34" charset="0"/>
              </a:rPr>
              <a:t>, </a:t>
            </a:r>
            <a:r>
              <a:rPr lang="es-MX" dirty="0" err="1" smtClean="0">
                <a:latin typeface="Arial" pitchFamily="34" charset="0"/>
                <a:cs typeface="Arial" pitchFamily="34" charset="0"/>
              </a:rPr>
              <a:t>risk</a:t>
            </a:r>
            <a:endParaRPr lang="es-MX" dirty="0" smtClean="0">
              <a:latin typeface="Arial" pitchFamily="34" charset="0"/>
              <a:cs typeface="Arial" pitchFamily="34" charset="0"/>
            </a:endParaRPr>
          </a:p>
          <a:p>
            <a:pPr algn="just"/>
            <a:endParaRPr lang="es-MX" dirty="0">
              <a:latin typeface="Arial" pitchFamily="34" charset="0"/>
              <a:cs typeface="Arial" pitchFamily="34" charset="0"/>
            </a:endParaRPr>
          </a:p>
          <a:p>
            <a:pPr algn="just"/>
            <a:endParaRPr lang="es-MX" dirty="0" smtClean="0">
              <a:latin typeface="Arial" pitchFamily="34" charset="0"/>
              <a:cs typeface="Arial" pitchFamily="34" charset="0"/>
            </a:endParaRPr>
          </a:p>
        </p:txBody>
      </p:sp>
      <p:sp>
        <p:nvSpPr>
          <p:cNvPr id="3" name="Rectangle 2"/>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1785104"/>
          </a:xfrm>
          <a:prstGeom prst="rect">
            <a:avLst/>
          </a:prstGeom>
          <a:noFill/>
        </p:spPr>
        <p:txBody>
          <a:bodyPr wrap="square" rtlCol="0">
            <a:spAutoFit/>
          </a:bodyPr>
          <a:lstStyle/>
          <a:p>
            <a:pPr algn="just"/>
            <a:r>
              <a:rPr lang="es-MX" sz="2800" b="1" dirty="0" smtClean="0">
                <a:latin typeface="Arial" pitchFamily="34" charset="0"/>
                <a:cs typeface="Arial" pitchFamily="34" charset="0"/>
              </a:rPr>
              <a:t>Objetivo general: </a:t>
            </a:r>
          </a:p>
          <a:p>
            <a:pPr algn="just"/>
            <a:endParaRPr lang="es-MX" sz="2800" b="1" dirty="0">
              <a:latin typeface="Arial" pitchFamily="34" charset="0"/>
              <a:cs typeface="Arial" pitchFamily="34" charset="0"/>
            </a:endParaRPr>
          </a:p>
          <a:p>
            <a:pPr algn="just"/>
            <a:r>
              <a:rPr lang="es-MX" dirty="0"/>
              <a:t>El estudiante al finalizar el curso será capaz de comprender y elaborar estados financieros de conformidad con las Normas de información Financiera, aplicando serie NIF C y  NIF D</a:t>
            </a:r>
            <a:endParaRPr lang="es-E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80617" y="404663"/>
            <a:ext cx="8280920" cy="3662541"/>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r>
              <a:rPr lang="es-MX" sz="2800" dirty="0" smtClean="0"/>
              <a:t>CUENTAS DE ORDEN</a:t>
            </a: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r>
              <a:rPr lang="es-MX" dirty="0"/>
              <a:t>Comprender para qué y cuando se pueden utilizar cuentas de orden,  como hacer registros en ellas y su presentación en la información financiera.</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6" y="404664"/>
            <a:ext cx="8419095" cy="5509200"/>
          </a:xfrm>
          <a:prstGeom prst="rect">
            <a:avLst/>
          </a:prstGeom>
          <a:noFill/>
        </p:spPr>
        <p:txBody>
          <a:bodyPr wrap="square" rtlCol="0">
            <a:spAutoFit/>
          </a:bodyPr>
          <a:lstStyle/>
          <a:p>
            <a:r>
              <a:rPr lang="es-MX" sz="2800" b="1" dirty="0" smtClean="0">
                <a:latin typeface="Arial" pitchFamily="34" charset="0"/>
                <a:cs typeface="Arial" pitchFamily="34" charset="0"/>
              </a:rPr>
              <a:t>Tema</a:t>
            </a:r>
            <a:r>
              <a:rPr lang="es-MX" sz="2800" b="1" dirty="0" smtClean="0">
                <a:latin typeface="Arial" pitchFamily="34" charset="0"/>
                <a:cs typeface="Arial" pitchFamily="34" charset="0"/>
              </a:rPr>
              <a:t>: </a:t>
            </a:r>
            <a:r>
              <a:rPr lang="es-MX" sz="2400" dirty="0" smtClean="0">
                <a:solidFill>
                  <a:srgbClr val="0070C0"/>
                </a:solidFill>
              </a:rPr>
              <a:t>FACTORAJE </a:t>
            </a:r>
            <a:r>
              <a:rPr lang="es-MX" sz="2400" dirty="0" smtClean="0">
                <a:solidFill>
                  <a:srgbClr val="0070C0"/>
                </a:solidFill>
              </a:rPr>
              <a:t>FINANCIERO</a:t>
            </a:r>
          </a:p>
          <a:p>
            <a:pPr lvl="0"/>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Introducción:</a:t>
            </a:r>
          </a:p>
          <a:p>
            <a:endParaRPr lang="es-MX" sz="2800" b="1" dirty="0" smtClean="0">
              <a:latin typeface="Arial" pitchFamily="34" charset="0"/>
              <a:cs typeface="Arial" pitchFamily="34" charset="0"/>
            </a:endParaRPr>
          </a:p>
          <a:p>
            <a:pPr algn="just"/>
            <a:r>
              <a:rPr lang="es-MX" sz="2000" dirty="0" smtClean="0"/>
              <a:t>La venta de cuentas por cobrar es una fuente importante para generar flujo de efectivo para el financiamiento de una empresa. </a:t>
            </a:r>
          </a:p>
          <a:p>
            <a:pPr algn="just"/>
            <a:endParaRPr lang="es-MX" sz="2000" dirty="0">
              <a:cs typeface="Arial" pitchFamily="34" charset="0"/>
            </a:endParaRPr>
          </a:p>
          <a:p>
            <a:pPr algn="just"/>
            <a:r>
              <a:rPr lang="es-MX" sz="2000" dirty="0" smtClean="0">
                <a:cs typeface="Arial" pitchFamily="34" charset="0"/>
              </a:rPr>
              <a:t>La empresa vende y cede sus cuentas por cobrar al comprador (factor), quien es una empresa que puede o no asumir el riesgo del crédito así como las gestiones del cobro.  </a:t>
            </a:r>
          </a:p>
          <a:p>
            <a:pPr algn="just"/>
            <a:endParaRPr lang="es-MX" sz="2000" dirty="0">
              <a:cs typeface="Arial" pitchFamily="34" charset="0"/>
            </a:endParaRPr>
          </a:p>
          <a:p>
            <a:pPr algn="just"/>
            <a:r>
              <a:rPr lang="es-MX" sz="2000" dirty="0" smtClean="0">
                <a:cs typeface="Arial" pitchFamily="34" charset="0"/>
              </a:rPr>
              <a:t>Se debe celebrar un contrato de cesión de derechos mediante  el cual, el cedente (empresa) transmite los derechos que tiene de su deudor (cliente) a un tercero (entidad financiera) que se llama cesionario.   </a:t>
            </a:r>
          </a:p>
          <a:p>
            <a:pPr algn="just"/>
            <a:endParaRPr lang="es-MX" sz="2000" dirty="0" smtClean="0">
              <a:cs typeface="Arial" pitchFamily="34" charset="0"/>
            </a:endParaRPr>
          </a:p>
          <a:p>
            <a:pPr algn="just"/>
            <a:r>
              <a:rPr lang="es-MX" sz="2000" dirty="0">
                <a:cs typeface="Arial" pitchFamily="34" charset="0"/>
              </a:rPr>
              <a:t>E</a:t>
            </a:r>
            <a:r>
              <a:rPr lang="es-MX" sz="2000" dirty="0" smtClean="0">
                <a:cs typeface="Arial" pitchFamily="34" charset="0"/>
              </a:rPr>
              <a:t>l factor solo compra deudas </a:t>
            </a:r>
            <a:r>
              <a:rPr lang="es-MX" sz="2000" dirty="0">
                <a:cs typeface="Arial" pitchFamily="34" charset="0"/>
              </a:rPr>
              <a:t>que no están amparadas por  </a:t>
            </a:r>
            <a:r>
              <a:rPr lang="es-MX" sz="2000" dirty="0" err="1" smtClean="0">
                <a:cs typeface="Arial" pitchFamily="34" charset="0"/>
              </a:rPr>
              <a:t>titulos</a:t>
            </a:r>
            <a:r>
              <a:rPr lang="es-MX" sz="2000" dirty="0" smtClean="0">
                <a:cs typeface="Arial" pitchFamily="34" charset="0"/>
              </a:rPr>
              <a:t> de crédito.</a:t>
            </a:r>
            <a:endParaRPr lang="es-MX" sz="2000" dirty="0">
              <a:cs typeface="Arial" pitchFamily="34" charset="0"/>
            </a:endParaRPr>
          </a:p>
        </p:txBody>
      </p:sp>
      <p:sp>
        <p:nvSpPr>
          <p:cNvPr id="2" name="AutoShape 2" descr="data:image/jpeg;base64,/9j/4AAQSkZJRgABAQAAAQABAAD/2wCEAAkGBxQREhUUEhQRFhUXFxwbGBcWGRcWFRkYFhcYGhcdFx0hHSogIBwlHhocITEiJSkrLi4uFyAzODMsNygtLisBCgoKDg0OGxAQGiwmHyQtLCwuLCwtLDQsNCw0LC8sLDAsLCwsLDQsLCwsLCwsLCwtLCwsLCwsLCwsLCw0LCwsLP/AABEIARsAsgMBIgACEQEDEQH/xAAcAAABBQEBAQAAAAAAAAAAAAAAAQQFBgcCAwj/xABTEAABAwIDBAQFDgsFCAMBAAABAgMRAAQSITEFBkFREyJhkQcUMlJxFRYjM0JTgZKTobGy0dMkNGJyc3SUwdLh8FRjs7TDJTVDZIKDwvFEhKIX/8QAGgEBAQEBAQEBAAAAAAAAAAAAAAECAwQFBv/EAC8RAAICAAQEBQMEAwEAAAAAAAABAhEDEiExBBNBUSIycZHhgdHwBVKhwTRCciP/2gAMAwEAAhEDEQA/AM8pKWkr6B5wooooCxWB/wBnn9c/0BTSad2H+7z+uf6AppXM2tgmiaKKoCtF2x+MPfpXPrqrOq0XbP4w9+lc+uquctzSGk0TSUVCizVt8Hnlvfmp+lVVGrd4PPLe/NT9KqzLYpd6KKK4lCiiigCiiigCiiigCiiigPkukomia+gecKKJomgLFYf7vP65/oCmlOrA/wCzz+uf6CaaTWDa2FopJomgFrRds/jD36Vz66qzma0bbP4w9+lc+uqsS3NIZ0UUVkoVbvB55b35qfpVVRq3eDzy3vzU/Sqsy2KXeiiiuJQooooAooooAooooAooooD50O3nv7j9mtfuqT1ee/uP2a1+6qNNFeykciS9Xnv7j9mtfuqPV57+4/ZrX7qo2ilIF52BtFa7RRWGCRcR7RbgR0QOgbie2Jpx42fMt/kGPu6jN2fxNf6z/pCndc2tTaHHjZ8y3+QY+7o8bPmW/wAgx93TeilAceNnzLf5Bj7utTXs5kkktNEkySUJJJOs5VktbJXOZUNPUxn3ln4ifso9TGfeWfiJ+yndFc7KNPUxn3ln4ifsr1YtUInAhCZ1wpAn0xXtRQBRRRQBRRRQBRVd2wi4F3bll5eEr9kZwo6IMhBxKUYxYyvCBn7oZZKNRG6+3n33mgtRh9q5WRA9jLNz0beHLKEHCZ1IBOcznMdVhNxzJ/mv2LzRVEtd61I2W08882Lh1DpQpzCkFSCvQZAnyQEjUkcJItW7t10tqw4VYyppBKsjKsIxH0zNVOyTwpR1feiRoooqnM+YTRQaK9pyCiiigLduz+Jr/Wf9IU7ppuz+Jr/Wf9IU7rk9zaCiiigFrZKxutkrniFQU0u9qMtKSh15lC1+Qla0pUrMDqgmTmQMudO6q2/m77e0ENMOZSpZSoapUGlwY4jmOI+AjCq9QywP37SFpQtxtK1+QhSkhSvzQTJ+CnNZrulvC8Xm7K+SoXVqpZKsyHGgy4AsHic05+6CgdcQHdjv68q3s7xSUdFd3hY6IDNtBUtLagqc1gok8DMACtODJmNHoqibA2ztC7efShdoG7a9U0vE2vGtlJg4SFEBYA5QSrgEwqJVvtei3VcTbEN35tijo1DGiQJxY+qc+AP7qZGW0ajRVETvLdod2mwTarXatoW0tQLDcuIxEOysgJHPENDJzy82977kvXLLKUvlNl4wzKVJUpycOHhjQSQUlIEgZEzNTIxZarnd23cfD60FTqSkhRW5AwGUdXFhgHOI1JPGhVlbW2J1WBoEKBWpeBKQ4srXhJMIxKOIxEn0VGblbyC+6Qh0KwJQFNqbLT7Thx4w4NCkwMJHmqBkiq7vPt166TtdlJbQxaMBJBSVLcU4hZUZxAJAwkDI8+yihrRp4jrcu+zdmW4tg0yAbdaDhAWpaShwEnCrETBmZB45U+tmEtoShAhKUhKRmYCRAGeegrOti7yOoRY2TAhXqY2/iwFwlWAIbQEgiEyCVHlABGtX3Y1y46w0t5stOqQCtvXAuOsJ5TUcaJmb3HtFFFQGAetN3320+UP8NHrSd99tPlD/AA1N0lem2ZpEL60nffbT5Q/w0etJ3320+UP8NTVFLYpEhuzuu8bZaEqZUemxdVcgDowNY1qQ9Z9zyb+N/Kpnwe+1O/nj6oq2VycnZaM69Z9zyb+N/Kj1n3PJv438q0WipnZaM69Z9zyb+N/KtFoqveEFsHZt2SASlhxSTxSpKCUqHIjnUvM6JsWGmV3s/pHG3OkcSWySEpw4SSCDilJJkEjX586oWxd4fU/ZmzlpYDvjLqWlHHgXjcKiFeScRhJGZHDONHW197XnbbarPRJZftG81IdK04XUKIUhXRpOMAExAzjMcLkdkzIuD+x2l3DdyUw62lSUqGUoXqlXMTmORnmZjrbc22bLYAX0bLqnmmSR0TbqpOJIjFkVKIBJAKshkIq26d6mzbsEoQVXG0GmoR0h6EIZYBU6rqdVagZIAOJXuspp/d+ETAwXRb4lt3ZtXm+kgpWCes2rBC0mMpw/BVyy2QtFj2Ju63aKeU0p0l9ZccxFJBcUZKh1cvQMuyo07h23QqZxP4FP9OesmS7504fQY0yprtXfG4tUoU/Y4cd4LdI6dJKkrTKHEwiM4UMJIzAzzy8Ljfx5HjyTaNlyywqcHTno1NrTiBSropxx7nDGuegMSluNCVv9yLd9VypxTxN0lCXesBPRFJbKYTkU4R2HjNDW5LCXOl6S5KyylkqLkkoQpKknTJQKRpAymJk1xcb2qwoW2wrAu08Z6R0ltkTGForCVAOGf/dednvul8WSWWyXbxK1BK1YUtpaBxlZAM5ggADPsp4i6E3s/Y6GXXXpWt10IC1rwyUtg4BCUgQMR4TnrkIjdo7n27rj6yp1vxpAQ+lCwlLuEEJJyJxAT5JEiZBk1X7zbHTXeyV3Fm6064p/ClTyklpSQErxICIWkiCkynI6c0f3pYdU3tBxlSrdFybdpZc8gmQq4DeGMzlJUVBOYiSkssiWiwubl2/4OUKfbXbI6NpxtcL6MCAhUghSYMZie+rBbshCQlMwBxJUT2knMntNUjaO/rrZvgm0bV4kpGMl8pCkOTBT7ETiyHV01zyANz2fdB5pt1IIDiErAOsLSFCe+pJPqVUOKKKKyUxukpaSvQZCiuH3ggSo5fCSSdAAMyTyFRr18tWnUHIYVL+FRlI9ACvzhWZTjHc7YOBiYzywVmneD32p388fVFWysItNqONSEleZky7cDhyS6lPzVI2W9bzeinRnql5xZ7ni6mPQB6RXlePBs9z/AEniErpe5s1FUvYe/KVj2cpwgSXACjAJ1dblWFAES4lSkjMq6MVcwZraaeqPBPDlCWWSpi1Gby7MVdWr1uhaUdKhSCpSSuAsEEgBQzz51J0VU6MFFuNxXV2lnbG4a/BH0uhfRK6/R4sKSOly8oyZOg0r1udyXFL2krxhsePoSmOiUeiCElI/4nWyJ5Z91XWqTtnbtw3ta3s0uIDLzSlqJQCtJSl49VUxHsY1B1PwdFKT/PqZaQ4b3NKRs9QdSXrBOBKsJCHGy2G1BScRIJAkGTBnIzUfeeDsrt1NpfSlxy8N06tTZUCslUIQnGISJ4knI88nG0ttXDbSHE3VqG3nWSy662oJU0sErQcM+yHIg5AgxkcxN3m9lo0p1DjyUqZjpEwvEkHMEgJmIIMjKCDpS5DQbb37uLvkW6Q6hssvoeJKCsKU2CAB1xAOI8+FRt1uQ4tzaS+nQPH0JRHRE9HgTgB9s62U8s6sju3rdIQekCg4guIwBThU2ACVgJBOHMdaIzHOvJ3ee0ShpZfbwPe1LklCzyCoiewngeVROS2LSK76x3sdsrxpBSzaeLYVNKUkHCUl1odJCHCkgSZyBGYMV42m4DrLdkpq5bFzZ4wlZaUWltuEkpWnpJ4kSFDyjloRarTeS1cbddS8jAySHVKlHRlOuMKAI+GoneTehAtXzbXDLTzXRgl9DgS30hBT0qcOJIUmQlRESRrVzS2JSO9qbsuv3Vlcrfbm1KyUhowvpcIIHsnVACRE4jM+io8eD8dCLXpR4qLrp8OH2TDr0MzGHF7qJjKJ61WO42+wzAdeQFdGHFQFQlBy6RUA4G590qBkc8jXltHeyzt1LQ8+hCkJC1BQVOAkAEZdYZ8J48jUTkWkQN1uM4s7RPjDY8ewf8JR6Po5j/idaQezPuq2bGsyww00pQUW20oKgMIOBITMSYmNJNNLjea1bBKnk4UpQpSgFKQhLubZcUAQgKGYxEZGpZKgRIzB41G29wkhaKKKyUxuuVKABJIAGZJ0AGs1pad1bX3r/wDbn8VQW+OxbVhlMNHrLz6yzKW0LeWkyrRSWij/AK668xBRbdIzd54rOI5SMh5qTw/OIzV8XgZZO3gSSIVI4COOEDjzUB8B5V7LBPuj26ZnnpXku2mZMyADKU5gGROXA5182U88rZ+vwuHeBhKGGvr3Zwb8SRhXIAJHVJzCT535QzOWueVL46CRAJzEnKACEwdc/LSMu2l8UHZ8VPZ2fkj4o5UC0GWmWnVRlEDLLsHcOVTwm6xvyj0sL7FC2ypJTBB0UkxI9BrSvB7t3Rg5IJhCR5La4KsCOTa0pUpKdEFC0iEltIzNFvGhjTQJGggcOWVSew3FpcASesrJM++AhbJMcnUo+CRxrWHKpabHm43hnjYLcl4lrf8AX51N4oqNetm7xptWJ5KVALSWnXGSQpMiShQJEHQ5U19azXvt/wDtl397Xr1PzCUer/j5Jys83l2St/bNs6u2W7aoZUh1RQFtypL8DCc1CVJ0BGfYYs/rWa99v/2y7+9rlW7LIIBevgTkPwy6zME5ey8gT8FVSa6FcYPq/b5ILfvYS/EbS2tW3HAy8zATmQ2ykiSSeUdpqO2nsl9V1tlaWHSm4tQ2ycPlrDKUQOI63EwMp0q3J3ZZMw9fZZH8MusjAOfsvIjvpFbtsCZevRhzP4ZdZCJz9lyyrSnJdCZMPu/b5KjZWd0j1Pb8UWAizLa3UpQX0uYSktYlGEIkA4hriyIzqL2XsK6TZbJbVbPBdvelx0YR1W+nK8WuYhWgzyOXPQxuyzMdNfSP+cuvva69a7Xvt/8Atl197TmS7DJDu/b5KBtfdm7fb2sltpYLtw260FQEupbUSQJMA6EBUTA9ImN8rZd7s646GxdRcvhkKCkIS4tTbiTCjMkISFdY5ZiJmKsp3aZAxF6+AAmfHLqI5z0uldetdr32/wD2y7+9pzJdhkh3ft8lOe2I4L11T1vcvW13attkMnCpKkNpSW3BjSQDCsyYlQ7SHuz9irRtcLLC/FhYJt5VLiMQUk4CTmoYQRiIg886sPrbYy9mvcyQPwy6zImQPZdRB7jQjdxgkgP3pI1AvLqROk+y5Uzy7DJDu/b5Kbvbs66dc2khu0UlK2mg2plLY6fABJeWTiJSOqlCe2QcjWh7CSRbMhSVJUGkApVqCEgEGo5W7bI1evh/9y6+9p5s/YiGV40rulGIhy4fdTn+StZE9sVHJvShlgtm/b5JOiiioZERoKqXhG9pT2hwD09EpX1Uqq2o0FQu+Fp0lsVYSrozjIAlRRBS8EjiotKcAHMio1aN4css1J9GjAW7NYQge6B4qyJga9XPT099e/ixScSQPLxRJEpwFMd5Jp/dW6kLKCRKTEjMHkQeREEdhFM13ABKSrMfk9k/RXjts/WcrDik/Snp9Br4i5BEicMYsRz9hwRH53Wnsr1dtnCVmRChhiSCIjCQfjfG7K9E3EpKgrIa5Dhrx+mgXH5R1A8niVYfpypcjPLwqrXXXdHKLRUpKiCQsknMSnCQMucwYp9u00tNzbggEdIzJnQpWJyim7ayqYVoYPV4wDl31M7u2SnXAATiPUSRAON0KSCJ4oRjd9DJorbomKoYeG5q9E+2vQ13dJMWNoDkRbtf4Salq5bQEgACABAHIDSuq9p+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KLICELKlcJUPJSTB60eTnHIjnUzsfB0KOiSpKMykGQYJJ48DqOw056BPmp7hXYEZCgFoooqARGgpaRGgpaAy/fTdjolBTYhs5Nq0SmTk04dEifa1mE59GcMN4qQ9agKIUmFAmQoEKBgAgg5gwBl2V9CrQFAggEEQQcwQdQaqm1dx23PayABkELBUlIE5NqBC0DOAklSEgCECuM8K9UfV4P9R5ceXiq49O6MkU0CIjL4RoZHz1ybZPLiDqdQZHz5+nOr254P3R7k/9LqHPrNt/Qa9rXwfLJ6wQBGq3CrPtbQhJPwOiuXKmfSf6lwlX/RRrOyxE4AlIyKlaJEwkFUDUmAAJJOQBJitX3K3d6BIcWCFQQhKoCkhUY1rHvi4SIk4UpSnXGVP9j7sNW5So9dac0kgBCCQQS2gZAwSMZlZBgqNTld4YeXXqfI4zjnj+GKqPb7hRRRXQ+eFN7uzS5hxYuqZBBIOYg6U4ooCP9SUec78c9vDSM9KQbHQMwpwHP3RyxDP7e01I0UB4WtqGwQCoyZ6xJP8A6r3opnfX/RwEpLipAKUKbCkggkKIUoZSAPh9NARm921nLdCeiAxqPlGICUxOupJIEcp7Kb7B3pSpkqu1IaWOkOZASpDacalJz0SgifRPGvTaF8LhGFds8RIiFsAznkD0vlHMRymoq82cwuJZugEJVgKH2QkJcB6TLpIJKVYesCAECCNTmtbs6Z1ky5V69Syq2/bgkdJJBg4UqVniKYyBzkHLsNdI27blWEOoxYw2BMErOOAJ1zbWMuLahqDVTOwmMC0pt3kkqWrEpVosoCSp1KTjxANlSiAkhUQnSJHb9k2YKk3ygheNCent0JbWF404QlYBAUFGFzkqCDCQnRzL1RTCx2oHDBQpsxMLU2dTEDCsyf5U/oAooooBEaClpEaCloDlYyMZdtVN+4dQogrXIPnGPg7Kt1Qm27AqONOuhH2VYsDBraLyfdEj8qD8+tOk7wK4oHefsrjZ6ErBScjoedRjzZSopOoMVpa7kJtjb4JhaYHMGe/Kpdp4KEggiqVXr0mFtalOBCBGKSQMyAMvSaOJVqXSiqDa70W7fk3luQPc4xHz6VY9kbz29wcLbralDUJUDrWLXc28OaVtMm6KSaWhgKKhLne2ybWpC7q3StJIUlS0ggjUGTXHrysP7Za/Ko+2paN8uf7X7E9TV/ZzLisS2mlKiJUhKjGXEjsHdTJveezUkKF1bYSopCulRBUACQDOoBBjtFeydu2x0uLc/wDcR9tLRMkux2jYtuNLe3GYOTaBmkEJOmoBMcpoXsa3OrDB9LaDy7Owd1DG2GHFYEPMrV5qVpUfhANNHN7LFJIN5aAjUF1ucvhpaChJ6JDwbIYGjLI9CExkFATlyUr4x50nqLb/ANnt9Z9rRrn2dp76Y+vCw/tlp8qj7aQ75WH9stflUfbS0a5U/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zVfp0fQqoLZuxRfWaAohLqBDbh5DRDn5HI6pJkcQfNONydH1eGx1DBSns20WDdPfIuAAqMjVKjPcfoq/wBnfocGRz5ca+clodtXSlQKHEGCk/v5g6yNciOdaDuzvAHwATCx25j+udbhNS0e55+K4Xl+KPlL/tXdxi4kuICp1n+vnrGNx9lJffCVaTHbkK13Zu0lAwskgxHE99Zn4OlhFxKpyWrTPgKkksyJhSawZ69jT3t0LdSMBQCPygFfMaxDblmhu9eaSkBCXlJA4ABREVvvq03+V3fzrCd4zO0bg/8AML+sazidDrwMn4/Q03c7dBtKG3phRAOQA+iozwrbEbatg6kdYvJE8gUrkegwO4VaN2trtptmwcWSeVQPhXvUu2Iwzk8jUR7ldbn5WcOGb50fUpu4e7yb0qSoxBOcTwT9tXf/APmTXn/MKr3gkewKWSFEScwJzwprUTtVA4L7qkEspripSWNLUyveXc3xFxl5skp6VAOWknX+udansFZLDZOuEVV9lb2N3TjqHAFth1YbIGqEBEHXOSSZ5EVZG9rtJAACgB2fzqpLdHLFlN1GW6JSio31ab/K7v50Vo4kEbdfmL+KfspPFl+Yv4p+yrejQUtAU/xZfmL+Kfso8WX5i/in7KuFFAVrZTKkupJSsDP3J5HsqwIdSTlr6Ir1rwuGcXp/rWgOVkE6fuM+nn2HWozbjspSM5CjwjhXqh1eNSV6aAjiDwM609ubVK0xH9fbQGeb/f7tV+nR/wCVMNw1yxHI1JeEVgo2etJ4Pt90KiofcD2k+mspeOj0y/x16v8Aolt5NhIvEZkJcSIQ5y/JXxKPnGo4g5k627aulKgUOIOY/rVJGYPHWtgqK27sJF2jCohK0+1ueb+Srmg/NqOILEwuq3OnC8Vk8E/L+fweO6O8KbjClWSwRIqu7mGH1CD5av3VAFL1k/mCh1tQMHMHiPSk8xrVn8Gq8V0DzWT3iucZW0d8bAWHhzcdnVe5ew2eR7jWU7wD/aD/AOnX9Jr6Jr563i/3lcfrC/rGridDjwX+/wDyzQ9hNnoEZHTkajd/0HxFUg+2t/8AlV+3W/FWvzRVd8L/AOIf91H/AJVuWzOHDv8A9Y+qMn2LszxjqhBUqToYygdhqZO5aveVfArP6tSXgj/GD8P1RWyViEU0ejieIxI4skpMxfc21U24pBBJStYOXYj91XbAeR7jVitNjttuqdSOsrWpGtpUjyYmJnk5PqUzAeR7jRVzoq0YsRGgpaRGgrzuXClClJGIhJITzIGQ+GqQ9aKj1X6wB7EtUz5IPDSZ0ntNA2gqCehdyMDLUdbMceA+FQ9NASFFRbm1FjRhyTMekA6/1p25V0NpLIV7C6IEiRrMZc5zMxOnGgHy2ga8r646JtS8Kl4R5KMOI+jEQO8im5v3ISQyuDMj3SSCdRxGXCTpAMzXJ2io5G3djTSdTQGeb87Qu79sNNWi0NBQUpS3GMaiAYEBwgATOpnLTjEbv+MWaFBy3WU6ylTRPdjrSNsnEhQSwoCAqY/JKiPoHf2TXcpjojHOO0/N/XpkYa3Z6HxCcMmVV9fuOLS4DiQoTnzr2poi4IyDaxrwyy+2vRL6j7hQMjXkT+4V2PMeO2dgovm8Cuq4kexualJPBXNB4jhqKgNwtlPW95gebUkhWpHVOWqFaKHaKsrF+pJB6NzuqxWF8FQoMrJ86PygP3z8B0yrlKCzWd448uW8Poe+8G112yUlDC3pmcKm0BMRElagM5+asY2lsa7euHHyygFbil4emZMYiTE4/nrarm9JkG3dUBPDllx5/uPCJbhwSR4qqOeHtz4coP8AWWZRs1hY7w06S19fuQe6m8a0hDDzCm4EBeNtaT8UmPhioPwg7ccvG/F2rdSUhyVLccZSThmMCekmCc5PLTlO3zqVumGykACMsvJSSD2ySP8AprxbsG1KkpB+CtOFrcxDFUJ5lFfz9ym7luPWLuNbJWnkh1gq05FwT31tFnch1AUnQ1H2OyGsMltPdUq22EiAIFSKpUMbF5kszWp1RRRVOQUUUUAiNBS0iNBS0Aw2gw4ZUl5SEhOYCAvSSSOM9nZUcp6dLsxCj7XlCACozyAIPbNT6kgiDmDwryFqjPqIzmchni8qecxnzigI13HmBcEE5jEiISgwuTpPXSc+QygmkUpQSr8IPVMlQaJEYQYEa5Gcv3GpNdqgggpTBEHhkdR6KVdsgzKEGdZAMkRE9w7hQEWXCo4hdJCVTAKUiBJiJIOWWfGO2uTIgqvE6TokSM+3+oqSXs9oxLaDEwIEZmTl6c6U2LXvbegHkjQaDTQT89AR6Fzh/CkEJAKgAnrAEzOeQIKR8HbUJtDZ8dZD6Ck/m5nJOXDX6dOdrTYNCYbbE5HqpzHblQ5YtqSUlCIIIiAMjE+jQdw5VU6BQyMz7KIwRwyJgYtdZHz0EjEkhZCQMxBMgwcyfSO2re/sVsiAhPDgOGYnt7aibjY2GQAI5EctK2pEog88vZxn2JGeUxn/AFNO7O/LZxB0FKRKk5ZjjoeccOzlXblkBkUJy/JEZ6xlXAtkn3CYiPJGkzGnOqCR8ebCTNy5K0wMKVmCB1oJJGXpyA7Jrzc20twK6NeE4pSfKhKgCARAnnnpMcKZm3AjqpEaZDLjlXoxbjgAPQO6s0gctoJGsnieZ509src4qc2NgZzqbbtgOFRyKZF4U7pxu9QlDjqR4ugwlakicbucA6/ZVQ9Unvfn/lF/bVs8L4/D0/q6P8R2qVFeiHlRze459Unvfn/lF/bR6pPe/P8Ayi/tptFEVqgOvVJ735/5Rf20U2iilA+m0aClpEaClrxnQ4cdSnyiB6SBXn4637438YfbXbrKVeUAY0/r4B3CvE7Oa97R3DSgO1XjY1Wj4w4Zml8bR56OXlDWuFWDZMlCZ5xn3/Ce80eINxGBMZ5QIzEHvGVAdi6RIGNEnQSJPopBetmIcbz06wznSM6QWTcg4EyNDGkaRXPqc172j4o4699Aenjbfno5+UNDpSeON++I+MOIkceWdcjZ7XmI7h6KPEG/MR3DlH0ZfBQHabts6LQeGShrn9h7q58ZbJAxoJOmYrn1Oa97Rx4Djr310LFuZwJkRwHuYw90CPQKAbuFpU9dvISesMhzNN1Mte+N/GHo50/8Qa8xHDgOER9A7qQ7Oa06NEDQQI1nIenP00A3XZtxmU8dSOBg/OY+GuGNmgHLThT3xJvLqJy0y0znLlnn6c69wIoBEoArqiigMX8MH4+n9XR/iO1Sau3hg/H0/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pVfUqxVuiMufritP7Va/Kt/xUeuK0/tVr8q3/ABV86UV15K7mcx9F+uK0/tVr8q3/ABUeuK0/tVr8q3/FXzpRTkruMxffCba+MXiHGnLZSCwgAm4t0TDjugU4CR26a8jVT9RXPOtP2q0+9plvVrafqaP8xc1CRXWMXRlvUtHqK551p+1Wn3tHqK551p+1Wn3tVeKIq0yWWn1Fc861/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rKUtSHEl0uQtEqALKWsE4jIhIOLjGlWM1x0Q5d0irbFFba3TZbMJCMAcC0pUhKghCUkdGkyDhkkiZgZaAAPdh7CaYCSlDWMT7IEBClSVHtPuiNfpqXDQ5d+dd0cmxQVnPhp9pt/0qvqGtGrOfDR7Tb/AKVX1K1DzIj2MnooiiK9RzCiiKIoD03q1tP1NH+YuqhKm96hnafqaP8AMXNQlajsZe4UUUVSC0UUUB9Zp0paROlLXzz0BRRRQBRRRQBRRRQBRRRQBRRRQBWc+Gn2i3/Sn6hrRqzrwz+02/6U/UrcPMiPYyWiuooivUczmiuooigPXev/AOJ+po/zFzUFU7vX/wDE/U0f5i5qDitR2MvcSiliiKpAorqKKA//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3" name="AutoShape 4" descr="data:image/jpeg;base64,/9j/4AAQSkZJRgABAQAAAQABAAD/2wCEAAkGBxQREhUUEhQRFhUXFxwbGBcWGRcWFRkYFhcYGhcdFx0hHSogIBwlHhocITEiJSkrLi4uFyAzODMsNygtLisBCgoKDg0OGxAQGiwmHyQtLCwuLCwtLDQsNCw0LC8sLDAsLCwsLDQsLCwsLCwsLCwtLCwsLCwsLCwsLCw0LCwsLP/AABEIARsAsgMBIgACEQEDEQH/xAAcAAABBQEBAQAAAAAAAAAAAAAAAQQFBgcCAwj/xABTEAABAwIDBAQFDgsFCAMBAAABAgMRAAQSITEFBkFREyJhkQcUMlJxFRYjM0JTgZKTobGy0dMkNGJyc3SUwdLh8FRjs7TDJTVDZIKDwvFEhKIX/8QAGgEBAQEBAQEBAAAAAAAAAAAAAAECAwQFBv/EAC8RAAICAAQEBQMEAwEAAAAAAAABAhEDEiExBBNBUSIycZHhgdHwBVKhwTRCciP/2gAMAwEAAhEDEQA/AM8pKWkr6B5wooooCxWB/wBnn9c/0BTSad2H+7z+uf6AppXM2tgmiaKKoCtF2x+MPfpXPrqrOq0XbP4w9+lc+uquctzSGk0TSUVCizVt8Hnlvfmp+lVVGrd4PPLe/NT9KqzLYpd6KKK4lCiiigCiiigCiiigCiiigPkukomia+gecKKJomgLFYf7vP65/oCmlOrA/wCzz+uf6CaaTWDa2FopJomgFrRds/jD36Vz66qzma0bbP4w9+lc+uqsS3NIZ0UUVkoVbvB55b35qfpVVRq3eDzy3vzU/Sqsy2KXeiiiuJQooooAooooAooooAooooD50O3nv7j9mtfuqT1ee/uP2a1+6qNNFeykciS9Xnv7j9mtfuqPV57+4/ZrX7qo2ilIF52BtFa7RRWGCRcR7RbgR0QOgbie2Jpx42fMt/kGPu6jN2fxNf6z/pCndc2tTaHHjZ8y3+QY+7o8bPmW/wAgx93TeilAceNnzLf5Bj7utTXs5kkktNEkySUJJJOs5VktbJXOZUNPUxn3ln4ifso9TGfeWfiJ+yndFc7KNPUxn3ln4ifsr1YtUInAhCZ1wpAn0xXtRQBRRRQBRRRQBRVd2wi4F3bll5eEr9kZwo6IMhBxKUYxYyvCBn7oZZKNRG6+3n33mgtRh9q5WRA9jLNz0beHLKEHCZ1IBOcznMdVhNxzJ/mv2LzRVEtd61I2W08882Lh1DpQpzCkFSCvQZAnyQEjUkcJItW7t10tqw4VYyppBKsjKsIxH0zNVOyTwpR1feiRoooqnM+YTRQaK9pyCiiigLduz+Jr/Wf9IU7ppuz+Jr/Wf9IU7rk9zaCiiigFrZKxutkrniFQU0u9qMtKSh15lC1+Qla0pUrMDqgmTmQMudO6q2/m77e0ENMOZSpZSoapUGlwY4jmOI+AjCq9QywP37SFpQtxtK1+QhSkhSvzQTJ+CnNZrulvC8Xm7K+SoXVqpZKsyHGgy4AsHic05+6CgdcQHdjv68q3s7xSUdFd3hY6IDNtBUtLagqc1gok8DMACtODJmNHoqibA2ztC7efShdoG7a9U0vE2vGtlJg4SFEBYA5QSrgEwqJVvtei3VcTbEN35tijo1DGiQJxY+qc+AP7qZGW0ajRVETvLdod2mwTarXatoW0tQLDcuIxEOysgJHPENDJzy82977kvXLLKUvlNl4wzKVJUpycOHhjQSQUlIEgZEzNTIxZarnd23cfD60FTqSkhRW5AwGUdXFhgHOI1JPGhVlbW2J1WBoEKBWpeBKQ4srXhJMIxKOIxEn0VGblbyC+6Qh0KwJQFNqbLT7Thx4w4NCkwMJHmqBkiq7vPt166TtdlJbQxaMBJBSVLcU4hZUZxAJAwkDI8+yihrRp4jrcu+zdmW4tg0yAbdaDhAWpaShwEnCrETBmZB45U+tmEtoShAhKUhKRmYCRAGeegrOti7yOoRY2TAhXqY2/iwFwlWAIbQEgiEyCVHlABGtX3Y1y46w0t5stOqQCtvXAuOsJ5TUcaJmb3HtFFFQGAetN3320+UP8NHrSd99tPlD/AA1N0lem2ZpEL60nffbT5Q/w0etJ3320+UP8NTVFLYpEhuzuu8bZaEqZUemxdVcgDowNY1qQ9Z9zyb+N/Kpnwe+1O/nj6oq2VycnZaM69Z9zyb+N/Kj1n3PJv438q0WipnZaM69Z9zyb+N/KtFoqveEFsHZt2SASlhxSTxSpKCUqHIjnUvM6JsWGmV3s/pHG3OkcSWySEpw4SSCDilJJkEjX586oWxd4fU/ZmzlpYDvjLqWlHHgXjcKiFeScRhJGZHDONHW197XnbbarPRJZftG81IdK04XUKIUhXRpOMAExAzjMcLkdkzIuD+x2l3DdyUw62lSUqGUoXqlXMTmORnmZjrbc22bLYAX0bLqnmmSR0TbqpOJIjFkVKIBJAKshkIq26d6mzbsEoQVXG0GmoR0h6EIZYBU6rqdVagZIAOJXuspp/d+ETAwXRb4lt3ZtXm+kgpWCes2rBC0mMpw/BVyy2QtFj2Ju63aKeU0p0l9ZccxFJBcUZKh1cvQMuyo07h23QqZxP4FP9OesmS7504fQY0yprtXfG4tUoU/Y4cd4LdI6dJKkrTKHEwiM4UMJIzAzzy8Ljfx5HjyTaNlyywqcHTno1NrTiBSropxx7nDGuegMSluNCVv9yLd9VypxTxN0lCXesBPRFJbKYTkU4R2HjNDW5LCXOl6S5KyylkqLkkoQpKknTJQKRpAymJk1xcb2qwoW2wrAu08Z6R0ltkTGForCVAOGf/dednvul8WSWWyXbxK1BK1YUtpaBxlZAM5ggADPsp4i6E3s/Y6GXXXpWt10IC1rwyUtg4BCUgQMR4TnrkIjdo7n27rj6yp1vxpAQ+lCwlLuEEJJyJxAT5JEiZBk1X7zbHTXeyV3Fm6064p/ClTyklpSQErxICIWkiCkynI6c0f3pYdU3tBxlSrdFybdpZc8gmQq4DeGMzlJUVBOYiSkssiWiwubl2/4OUKfbXbI6NpxtcL6MCAhUghSYMZie+rBbshCQlMwBxJUT2knMntNUjaO/rrZvgm0bV4kpGMl8pCkOTBT7ETiyHV01zyANz2fdB5pt1IIDiErAOsLSFCe+pJPqVUOKKKKyUxukpaSvQZCiuH3ggSo5fCSSdAAMyTyFRr18tWnUHIYVL+FRlI9ACvzhWZTjHc7YOBiYzywVmneD32p388fVFWysItNqONSEleZky7cDhyS6lPzVI2W9bzeinRnql5xZ7ni6mPQB6RXlePBs9z/AEniErpe5s1FUvYe/KVj2cpwgSXACjAJ1dblWFAES4lSkjMq6MVcwZraaeqPBPDlCWWSpi1Gby7MVdWr1uhaUdKhSCpSSuAsEEgBQzz51J0VU6MFFuNxXV2lnbG4a/BH0uhfRK6/R4sKSOly8oyZOg0r1udyXFL2krxhsePoSmOiUeiCElI/4nWyJ5Z91XWqTtnbtw3ta3s0uIDLzSlqJQCtJSl49VUxHsY1B1PwdFKT/PqZaQ4b3NKRs9QdSXrBOBKsJCHGy2G1BScRIJAkGTBnIzUfeeDsrt1NpfSlxy8N06tTZUCslUIQnGISJ4knI88nG0ttXDbSHE3VqG3nWSy662oJU0sErQcM+yHIg5AgxkcxN3m9lo0p1DjyUqZjpEwvEkHMEgJmIIMjKCDpS5DQbb37uLvkW6Q6hssvoeJKCsKU2CAB1xAOI8+FRt1uQ4tzaS+nQPH0JRHRE9HgTgB9s62U8s6sju3rdIQekCg4guIwBThU2ACVgJBOHMdaIzHOvJ3ee0ShpZfbwPe1LklCzyCoiewngeVROS2LSK76x3sdsrxpBSzaeLYVNKUkHCUl1odJCHCkgSZyBGYMV42m4DrLdkpq5bFzZ4wlZaUWltuEkpWnpJ4kSFDyjloRarTeS1cbddS8jAySHVKlHRlOuMKAI+GoneTehAtXzbXDLTzXRgl9DgS30hBT0qcOJIUmQlRESRrVzS2JSO9qbsuv3Vlcrfbm1KyUhowvpcIIHsnVACRE4jM+io8eD8dCLXpR4qLrp8OH2TDr0MzGHF7qJjKJ61WO42+wzAdeQFdGHFQFQlBy6RUA4G590qBkc8jXltHeyzt1LQ8+hCkJC1BQVOAkAEZdYZ8J48jUTkWkQN1uM4s7RPjDY8ewf8JR6Po5j/idaQezPuq2bGsyww00pQUW20oKgMIOBITMSYmNJNNLjea1bBKnk4UpQpSgFKQhLubZcUAQgKGYxEZGpZKgRIzB41G29wkhaKKKyUxuuVKABJIAGZJ0AGs1pad1bX3r/wDbn8VQW+OxbVhlMNHrLz6yzKW0LeWkyrRSWij/AK668xBRbdIzd54rOI5SMh5qTw/OIzV8XgZZO3gSSIVI4COOEDjzUB8B5V7LBPuj26ZnnpXku2mZMyADKU5gGROXA5182U88rZ+vwuHeBhKGGvr3Zwb8SRhXIAJHVJzCT535QzOWueVL46CRAJzEnKACEwdc/LSMu2l8UHZ8VPZ2fkj4o5UC0GWmWnVRlEDLLsHcOVTwm6xvyj0sL7FC2ypJTBB0UkxI9BrSvB7t3Rg5IJhCR5La4KsCOTa0pUpKdEFC0iEltIzNFvGhjTQJGggcOWVSew3FpcASesrJM++AhbJMcnUo+CRxrWHKpabHm43hnjYLcl4lrf8AX51N4oqNetm7xptWJ5KVALSWnXGSQpMiShQJEHQ5U19azXvt/wDtl397Xr1PzCUer/j5Jys83l2St/bNs6u2W7aoZUh1RQFtypL8DCc1CVJ0BGfYYs/rWa99v/2y7+9rlW7LIIBevgTkPwy6zME5ey8gT8FVSa6FcYPq/b5ILfvYS/EbS2tW3HAy8zATmQ2ykiSSeUdpqO2nsl9V1tlaWHSm4tQ2ycPlrDKUQOI63EwMp0q3J3ZZMw9fZZH8MusjAOfsvIjvpFbtsCZevRhzP4ZdZCJz9lyyrSnJdCZMPu/b5KjZWd0j1Pb8UWAizLa3UpQX0uYSktYlGEIkA4hriyIzqL2XsK6TZbJbVbPBdvelx0YR1W+nK8WuYhWgzyOXPQxuyzMdNfSP+cuvva69a7Xvt/8Atl197TmS7DJDu/b5KBtfdm7fb2sltpYLtw260FQEupbUSQJMA6EBUTA9ImN8rZd7s646GxdRcvhkKCkIS4tTbiTCjMkISFdY5ZiJmKsp3aZAxF6+AAmfHLqI5z0uldetdr32/wD2y7+9pzJdhkh3ft8lOe2I4L11T1vcvW13attkMnCpKkNpSW3BjSQDCsyYlQ7SHuz9irRtcLLC/FhYJt5VLiMQUk4CTmoYQRiIg886sPrbYy9mvcyQPwy6zImQPZdRB7jQjdxgkgP3pI1AvLqROk+y5Uzy7DJDu/b5Kbvbs66dc2khu0UlK2mg2plLY6fABJeWTiJSOqlCe2QcjWh7CSRbMhSVJUGkApVqCEgEGo5W7bI1evh/9y6+9p5s/YiGV40rulGIhy4fdTn+StZE9sVHJvShlgtm/b5JOiiioZERoKqXhG9pT2hwD09EpX1Uqq2o0FQu+Fp0lsVYSrozjIAlRRBS8EjiotKcAHMio1aN4css1J9GjAW7NYQge6B4qyJga9XPT099e/ixScSQPLxRJEpwFMd5Jp/dW6kLKCRKTEjMHkQeREEdhFM13ABKSrMfk9k/RXjts/WcrDik/Snp9Br4i5BEicMYsRz9hwRH53Wnsr1dtnCVmRChhiSCIjCQfjfG7K9E3EpKgrIa5Dhrx+mgXH5R1A8niVYfpypcjPLwqrXXXdHKLRUpKiCQsknMSnCQMucwYp9u00tNzbggEdIzJnQpWJyim7ayqYVoYPV4wDl31M7u2SnXAATiPUSRAON0KSCJ4oRjd9DJorbomKoYeG5q9E+2vQ13dJMWNoDkRbtf4Salq5bQEgACABAHIDSuq9p+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KLICELKlcJUPJSTB60eTnHIjnUzsfB0KOiSpKMykGQYJJ48DqOw056BPmp7hXYEZCgFoooqARGgpaRGgpaAy/fTdjolBTYhs5Nq0SmTk04dEifa1mE59GcMN4qQ9agKIUmFAmQoEKBgAgg5gwBl2V9CrQFAggEEQQcwQdQaqm1dx23PayABkELBUlIE5NqBC0DOAklSEgCECuM8K9UfV4P9R5ceXiq49O6MkU0CIjL4RoZHz1ybZPLiDqdQZHz5+nOr254P3R7k/9LqHPrNt/Qa9rXwfLJ6wQBGq3CrPtbQhJPwOiuXKmfSf6lwlX/RRrOyxE4AlIyKlaJEwkFUDUmAAJJOQBJitX3K3d6BIcWCFQQhKoCkhUY1rHvi4SIk4UpSnXGVP9j7sNW5So9dac0kgBCCQQS2gZAwSMZlZBgqNTld4YeXXqfI4zjnj+GKqPb7hRRRXQ+eFN7uzS5hxYuqZBBIOYg6U4ooCP9SUec78c9vDSM9KQbHQMwpwHP3RyxDP7e01I0UB4WtqGwQCoyZ6xJP8A6r3opnfX/RwEpLipAKUKbCkggkKIUoZSAPh9NARm921nLdCeiAxqPlGICUxOupJIEcp7Kb7B3pSpkqu1IaWOkOZASpDacalJz0SgifRPGvTaF8LhGFds8RIiFsAznkD0vlHMRymoq82cwuJZugEJVgKH2QkJcB6TLpIJKVYesCAECCNTmtbs6Z1ky5V69Syq2/bgkdJJBg4UqVniKYyBzkHLsNdI27blWEOoxYw2BMErOOAJ1zbWMuLahqDVTOwmMC0pt3kkqWrEpVosoCSp1KTjxANlSiAkhUQnSJHb9k2YKk3ygheNCent0JbWF404QlYBAUFGFzkqCDCQnRzL1RTCx2oHDBQpsxMLU2dTEDCsyf5U/oAooooBEaClpEaCloDlYyMZdtVN+4dQogrXIPnGPg7Kt1Qm27AqONOuhH2VYsDBraLyfdEj8qD8+tOk7wK4oHefsrjZ6ErBScjoedRjzZSopOoMVpa7kJtjb4JhaYHMGe/Kpdp4KEggiqVXr0mFtalOBCBGKSQMyAMvSaOJVqXSiqDa70W7fk3luQPc4xHz6VY9kbz29wcLbralDUJUDrWLXc28OaVtMm6KSaWhgKKhLne2ybWpC7q3StJIUlS0ggjUGTXHrysP7Za/Ko+2paN8uf7X7E9TV/ZzLisS2mlKiJUhKjGXEjsHdTJveezUkKF1bYSopCulRBUACQDOoBBjtFeydu2x0uLc/wDcR9tLRMkux2jYtuNLe3GYOTaBmkEJOmoBMcpoXsa3OrDB9LaDy7Owd1DG2GHFYEPMrV5qVpUfhANNHN7LFJIN5aAjUF1ucvhpaChJ6JDwbIYGjLI9CExkFATlyUr4x50nqLb/ANnt9Z9rRrn2dp76Y+vCw/tlp8qj7aQ75WH9stflUfbS0a5U/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zVfp0fQqoLZuxRfWaAohLqBDbh5DRDn5HI6pJkcQfNONydH1eGx1DBSns20WDdPfIuAAqMjVKjPcfoq/wBnfocGRz5ca+clodtXSlQKHEGCk/v5g6yNciOdaDuzvAHwATCx25j+udbhNS0e55+K4Xl+KPlL/tXdxi4kuICp1n+vnrGNx9lJffCVaTHbkK13Zu0lAwskgxHE99Zn4OlhFxKpyWrTPgKkksyJhSawZ69jT3t0LdSMBQCPygFfMaxDblmhu9eaSkBCXlJA4ABREVvvq03+V3fzrCd4zO0bg/8AML+sazidDrwMn4/Q03c7dBtKG3phRAOQA+iozwrbEbatg6kdYvJE8gUrkegwO4VaN2trtptmwcWSeVQPhXvUu2Iwzk8jUR7ldbn5WcOGb50fUpu4e7yb0qSoxBOcTwT9tXf/APmTXn/MKr3gkewKWSFEScwJzwprUTtVA4L7qkEspripSWNLUyveXc3xFxl5skp6VAOWknX+udansFZLDZOuEVV9lb2N3TjqHAFth1YbIGqEBEHXOSSZ5EVZG9rtJAACgB2fzqpLdHLFlN1GW6JSio31ab/K7v50Vo4kEbdfmL+KfspPFl+Yv4p+yrejQUtAU/xZfmL+Kfso8WX5i/in7KuFFAVrZTKkupJSsDP3J5HsqwIdSTlr6Ir1rwuGcXp/rWgOVkE6fuM+nn2HWozbjspSM5CjwjhXqh1eNSV6aAjiDwM609ubVK0xH9fbQGeb/f7tV+nR/wCVMNw1yxHI1JeEVgo2etJ4Pt90KiofcD2k+mspeOj0y/x16v8Aolt5NhIvEZkJcSIQ5y/JXxKPnGo4g5k627aulKgUOIOY/rVJGYPHWtgqK27sJF2jCohK0+1ueb+Srmg/NqOILEwuq3OnC8Vk8E/L+fweO6O8KbjClWSwRIqu7mGH1CD5av3VAFL1k/mCh1tQMHMHiPSk8xrVn8Gq8V0DzWT3iucZW0d8bAWHhzcdnVe5ew2eR7jWU7wD/aD/AOnX9Jr6Jr563i/3lcfrC/rGridDjwX+/wDyzQ9hNnoEZHTkajd/0HxFUg+2t/8AlV+3W/FWvzRVd8L/AOIf91H/AJVuWzOHDv8A9Y+qMn2LszxjqhBUqToYygdhqZO5aveVfArP6tSXgj/GD8P1RWyViEU0ejieIxI4skpMxfc21U24pBBJStYOXYj91XbAeR7jVitNjttuqdSOsrWpGtpUjyYmJnk5PqUzAeR7jRVzoq0YsRGgpaRGgrzuXClClJGIhJITzIGQ+GqQ9aKj1X6wB7EtUz5IPDSZ0ntNA2gqCehdyMDLUdbMceA+FQ9NASFFRbm1FjRhyTMekA6/1p25V0NpLIV7C6IEiRrMZc5zMxOnGgHy2ga8r646JtS8Kl4R5KMOI+jEQO8im5v3ISQyuDMj3SSCdRxGXCTpAMzXJ2io5G3djTSdTQGeb87Qu79sNNWi0NBQUpS3GMaiAYEBwgATOpnLTjEbv+MWaFBy3WU6ylTRPdjrSNsnEhQSwoCAqY/JKiPoHf2TXcpjojHOO0/N/XpkYa3Z6HxCcMmVV9fuOLS4DiQoTnzr2poi4IyDaxrwyy+2vRL6j7hQMjXkT+4V2PMeO2dgovm8Cuq4kexualJPBXNB4jhqKgNwtlPW95gebUkhWpHVOWqFaKHaKsrF+pJB6NzuqxWF8FQoMrJ86PygP3z8B0yrlKCzWd448uW8Poe+8G112yUlDC3pmcKm0BMRElagM5+asY2lsa7euHHyygFbil4emZMYiTE4/nrarm9JkG3dUBPDllx5/uPCJbhwSR4qqOeHtz4coP8AWWZRs1hY7w06S19fuQe6m8a0hDDzCm4EBeNtaT8UmPhioPwg7ccvG/F2rdSUhyVLccZSThmMCekmCc5PLTlO3zqVumGykACMsvJSSD2ySP8AprxbsG1KkpB+CtOFrcxDFUJ5lFfz9ym7luPWLuNbJWnkh1gq05FwT31tFnch1AUnQ1H2OyGsMltPdUq22EiAIFSKpUMbF5kszWp1RRRVOQUUUUAiNBS0iNBS0Aw2gw4ZUl5SEhOYCAvSSSOM9nZUcp6dLsxCj7XlCACozyAIPbNT6kgiDmDwryFqjPqIzmchni8qecxnzigI13HmBcEE5jEiISgwuTpPXSc+QygmkUpQSr8IPVMlQaJEYQYEa5Gcv3GpNdqgggpTBEHhkdR6KVdsgzKEGdZAMkRE9w7hQEWXCo4hdJCVTAKUiBJiJIOWWfGO2uTIgqvE6TokSM+3+oqSXs9oxLaDEwIEZmTl6c6U2LXvbegHkjQaDTQT89AR6Fzh/CkEJAKgAnrAEzOeQIKR8HbUJtDZ8dZD6Ck/m5nJOXDX6dOdrTYNCYbbE5HqpzHblQ5YtqSUlCIIIiAMjE+jQdw5VU6BQyMz7KIwRwyJgYtdZHz0EjEkhZCQMxBMgwcyfSO2re/sVsiAhPDgOGYnt7aibjY2GQAI5EctK2pEog88vZxn2JGeUxn/AFNO7O/LZxB0FKRKk5ZjjoeccOzlXblkBkUJy/JEZ6xlXAtkn3CYiPJGkzGnOqCR8ebCTNy5K0wMKVmCB1oJJGXpyA7Jrzc20twK6NeE4pSfKhKgCARAnnnpMcKZm3AjqpEaZDLjlXoxbjgAPQO6s0gctoJGsnieZ509src4qc2NgZzqbbtgOFRyKZF4U7pxu9QlDjqR4ugwlakicbucA6/ZVQ9Unvfn/lF/bVs8L4/D0/q6P8R2qVFeiHlRze459Unvfn/lF/bR6pPe/P8Ayi/tptFEVqgOvVJ735/5Rf20U2iilA+m0aClpEaClrxnQ4cdSnyiB6SBXn4637438YfbXbrKVeUAY0/r4B3CvE7Oa97R3DSgO1XjY1Wj4w4Zml8bR56OXlDWuFWDZMlCZ5xn3/Ce80eINxGBMZ5QIzEHvGVAdi6RIGNEnQSJPopBetmIcbz06wznSM6QWTcg4EyNDGkaRXPqc172j4o4699Aenjbfno5+UNDpSeON++I+MOIkceWdcjZ7XmI7h6KPEG/MR3DlH0ZfBQHabts6LQeGShrn9h7q58ZbJAxoJOmYrn1Oa97Rx4Djr310LFuZwJkRwHuYw90CPQKAbuFpU9dvISesMhzNN1Mte+N/GHo50/8Qa8xHDgOER9A7qQ7Oa06NEDQQI1nIenP00A3XZtxmU8dSOBg/OY+GuGNmgHLThT3xJvLqJy0y0znLlnn6c69wIoBEoArqiigMX8MH4+n9XR/iO1Sau3hg/H0/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pVfUqxVuiMufritP7Va/Kt/xUeuK0/tVr8q3/ABV86UV15K7mcx9F+uK0/tVr8q3/ABUeuK0/tVr8q3/FXzpRTkruMxffCba+MXiHGnLZSCwgAm4t0TDjugU4CR26a8jVT9RXPOtP2q0+9plvVrafqaP8xc1CRXWMXRlvUtHqK551p+1Wn3tHqK551p+1Wn3tVeKIq0yWWn1Fc861/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rKUtSHEl0uQtEqALKWsE4jIhIOLjGlWM1x0Q5d0irbFFba3TZbMJCMAcC0pUhKghCUkdGkyDhkkiZgZaAAPdh7CaYCSlDWMT7IEBClSVHtPuiNfpqXDQ5d+dd0cmxQVnPhp9pt/0qvqGtGrOfDR7Tb/AKVX1K1DzIj2MnooiiK9RzCiiKIoD03q1tP1NH+YuqhKm96hnafqaP8AMXNQlajsZe4UUUVSC0UUUB9Zp0paROlLXzz0BRRRQBRRRQBRRRQBRRRQBRRRQBWc+Gn2i3/Sn6hrRqzrwz+02/6U/UrcPMiPYyWiuooivUczmiuooigPXev/AOJ+po/zFzUFU7vX/wDE/U0f5i5qDitR2MvcSiliiKpAorqKKA//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6" descr="data:image/jpeg;base64,/9j/4AAQSkZJRgABAQAAAQABAAD/2wCEAAkGBxQREhUUEhQRFhUXFxwbGBcWGRcWFRkYFhcYGhcdFx0hHSogIBwlHhocITEiJSkrLi4uFyAzODMsNygtLisBCgoKDg0OGxAQGiwmHyQtLCwuLCwtLDQsNCw0LC8sLDAsLCwsLDQsLCwsLCwsLCwtLCwsLCwsLCwsLCw0LCwsLP/AABEIARsAsgMBIgACEQEDEQH/xAAcAAABBQEBAQAAAAAAAAAAAAAAAQQFBgcCAwj/xABTEAABAwIDBAQFDgsFCAMBAAABAgMRAAQSITEFBkFREyJhkQcUMlJxFRYjM0JTgZKTobGy0dMkNGJyc3SUwdLh8FRjs7TDJTVDZIKDwvFEhKIX/8QAGgEBAQEBAQEBAAAAAAAAAAAAAAECAwQFBv/EAC8RAAICAAQEBQMEAwEAAAAAAAABAhEDEiExBBNBUSIycZHhgdHwBVKhwTRCciP/2gAMAwEAAhEDEQA/AM8pKWkr6B5wooooCxWB/wBnn9c/0BTSad2H+7z+uf6AppXM2tgmiaKKoCtF2x+MPfpXPrqrOq0XbP4w9+lc+uquctzSGk0TSUVCizVt8Hnlvfmp+lVVGrd4PPLe/NT9KqzLYpd6KKK4lCiiigCiiigCiiigCiiigPkukomia+gecKKJomgLFYf7vP65/oCmlOrA/wCzz+uf6CaaTWDa2FopJomgFrRds/jD36Vz66qzma0bbP4w9+lc+uqsS3NIZ0UUVkoVbvB55b35qfpVVRq3eDzy3vzU/Sqsy2KXeiiiuJQooooAooooAooooAooooD50O3nv7j9mtfuqT1ee/uP2a1+6qNNFeykciS9Xnv7j9mtfuqPV57+4/ZrX7qo2ilIF52BtFa7RRWGCRcR7RbgR0QOgbie2Jpx42fMt/kGPu6jN2fxNf6z/pCndc2tTaHHjZ8y3+QY+7o8bPmW/wAgx93TeilAceNnzLf5Bj7utTXs5kkktNEkySUJJJOs5VktbJXOZUNPUxn3ln4ifso9TGfeWfiJ+yndFc7KNPUxn3ln4ifsr1YtUInAhCZ1wpAn0xXtRQBRRRQBRRRQBRVd2wi4F3bll5eEr9kZwo6IMhBxKUYxYyvCBn7oZZKNRG6+3n33mgtRh9q5WRA9jLNz0beHLKEHCZ1IBOcznMdVhNxzJ/mv2LzRVEtd61I2W08882Lh1DpQpzCkFSCvQZAnyQEjUkcJItW7t10tqw4VYyppBKsjKsIxH0zNVOyTwpR1feiRoooqnM+YTRQaK9pyCiiigLduz+Jr/Wf9IU7ppuz+Jr/Wf9IU7rk9zaCiiigFrZKxutkrniFQU0u9qMtKSh15lC1+Qla0pUrMDqgmTmQMudO6q2/m77e0ENMOZSpZSoapUGlwY4jmOI+AjCq9QywP37SFpQtxtK1+QhSkhSvzQTJ+CnNZrulvC8Xm7K+SoXVqpZKsyHGgy4AsHic05+6CgdcQHdjv68q3s7xSUdFd3hY6IDNtBUtLagqc1gok8DMACtODJmNHoqibA2ztC7efShdoG7a9U0vE2vGtlJg4SFEBYA5QSrgEwqJVvtei3VcTbEN35tijo1DGiQJxY+qc+AP7qZGW0ajRVETvLdod2mwTarXatoW0tQLDcuIxEOysgJHPENDJzy82977kvXLLKUvlNl4wzKVJUpycOHhjQSQUlIEgZEzNTIxZarnd23cfD60FTqSkhRW5AwGUdXFhgHOI1JPGhVlbW2J1WBoEKBWpeBKQ4srXhJMIxKOIxEn0VGblbyC+6Qh0KwJQFNqbLT7Thx4w4NCkwMJHmqBkiq7vPt166TtdlJbQxaMBJBSVLcU4hZUZxAJAwkDI8+yihrRp4jrcu+zdmW4tg0yAbdaDhAWpaShwEnCrETBmZB45U+tmEtoShAhKUhKRmYCRAGeegrOti7yOoRY2TAhXqY2/iwFwlWAIbQEgiEyCVHlABGtX3Y1y46w0t5stOqQCtvXAuOsJ5TUcaJmb3HtFFFQGAetN3320+UP8NHrSd99tPlD/AA1N0lem2ZpEL60nffbT5Q/w0etJ3320+UP8NTVFLYpEhuzuu8bZaEqZUemxdVcgDowNY1qQ9Z9zyb+N/Kpnwe+1O/nj6oq2VycnZaM69Z9zyb+N/Kj1n3PJv438q0WipnZaM69Z9zyb+N/KtFoqveEFsHZt2SASlhxSTxSpKCUqHIjnUvM6JsWGmV3s/pHG3OkcSWySEpw4SSCDilJJkEjX586oWxd4fU/ZmzlpYDvjLqWlHHgXjcKiFeScRhJGZHDONHW197XnbbarPRJZftG81IdK04XUKIUhXRpOMAExAzjMcLkdkzIuD+x2l3DdyUw62lSUqGUoXqlXMTmORnmZjrbc22bLYAX0bLqnmmSR0TbqpOJIjFkVKIBJAKshkIq26d6mzbsEoQVXG0GmoR0h6EIZYBU6rqdVagZIAOJXuspp/d+ETAwXRb4lt3ZtXm+kgpWCes2rBC0mMpw/BVyy2QtFj2Ju63aKeU0p0l9ZccxFJBcUZKh1cvQMuyo07h23QqZxP4FP9OesmS7504fQY0yprtXfG4tUoU/Y4cd4LdI6dJKkrTKHEwiM4UMJIzAzzy8Ljfx5HjyTaNlyywqcHTno1NrTiBSropxx7nDGuegMSluNCVv9yLd9VypxTxN0lCXesBPRFJbKYTkU4R2HjNDW5LCXOl6S5KyylkqLkkoQpKknTJQKRpAymJk1xcb2qwoW2wrAu08Z6R0ltkTGForCVAOGf/dednvul8WSWWyXbxK1BK1YUtpaBxlZAM5ggADPsp4i6E3s/Y6GXXXpWt10IC1rwyUtg4BCUgQMR4TnrkIjdo7n27rj6yp1vxpAQ+lCwlLuEEJJyJxAT5JEiZBk1X7zbHTXeyV3Fm6064p/ClTyklpSQErxICIWkiCkynI6c0f3pYdU3tBxlSrdFybdpZc8gmQq4DeGMzlJUVBOYiSkssiWiwubl2/4OUKfbXbI6NpxtcL6MCAhUghSYMZie+rBbshCQlMwBxJUT2knMntNUjaO/rrZvgm0bV4kpGMl8pCkOTBT7ETiyHV01zyANz2fdB5pt1IIDiErAOsLSFCe+pJPqVUOKKKKyUxukpaSvQZCiuH3ggSo5fCSSdAAMyTyFRr18tWnUHIYVL+FRlI9ACvzhWZTjHc7YOBiYzywVmneD32p388fVFWysItNqONSEleZky7cDhyS6lPzVI2W9bzeinRnql5xZ7ni6mPQB6RXlePBs9z/AEniErpe5s1FUvYe/KVj2cpwgSXACjAJ1dblWFAES4lSkjMq6MVcwZraaeqPBPDlCWWSpi1Gby7MVdWr1uhaUdKhSCpSSuAsEEgBQzz51J0VU6MFFuNxXV2lnbG4a/BH0uhfRK6/R4sKSOly8oyZOg0r1udyXFL2krxhsePoSmOiUeiCElI/4nWyJ5Z91XWqTtnbtw3ta3s0uIDLzSlqJQCtJSl49VUxHsY1B1PwdFKT/PqZaQ4b3NKRs9QdSXrBOBKsJCHGy2G1BScRIJAkGTBnIzUfeeDsrt1NpfSlxy8N06tTZUCslUIQnGISJ4knI88nG0ttXDbSHE3VqG3nWSy662oJU0sErQcM+yHIg5AgxkcxN3m9lo0p1DjyUqZjpEwvEkHMEgJmIIMjKCDpS5DQbb37uLvkW6Q6hssvoeJKCsKU2CAB1xAOI8+FRt1uQ4tzaS+nQPH0JRHRE9HgTgB9s62U8s6sju3rdIQekCg4guIwBThU2ACVgJBOHMdaIzHOvJ3ee0ShpZfbwPe1LklCzyCoiewngeVROS2LSK76x3sdsrxpBSzaeLYVNKUkHCUl1odJCHCkgSZyBGYMV42m4DrLdkpq5bFzZ4wlZaUWltuEkpWnpJ4kSFDyjloRarTeS1cbddS8jAySHVKlHRlOuMKAI+GoneTehAtXzbXDLTzXRgl9DgS30hBT0qcOJIUmQlRESRrVzS2JSO9qbsuv3Vlcrfbm1KyUhowvpcIIHsnVACRE4jM+io8eD8dCLXpR4qLrp8OH2TDr0MzGHF7qJjKJ61WO42+wzAdeQFdGHFQFQlBy6RUA4G590qBkc8jXltHeyzt1LQ8+hCkJC1BQVOAkAEZdYZ8J48jUTkWkQN1uM4s7RPjDY8ewf8JR6Po5j/idaQezPuq2bGsyww00pQUW20oKgMIOBITMSYmNJNNLjea1bBKnk4UpQpSgFKQhLubZcUAQgKGYxEZGpZKgRIzB41G29wkhaKKKyUxuuVKABJIAGZJ0AGs1pad1bX3r/wDbn8VQW+OxbVhlMNHrLz6yzKW0LeWkyrRSWij/AK668xBRbdIzd54rOI5SMh5qTw/OIzV8XgZZO3gSSIVI4COOEDjzUB8B5V7LBPuj26ZnnpXku2mZMyADKU5gGROXA5182U88rZ+vwuHeBhKGGvr3Zwb8SRhXIAJHVJzCT535QzOWueVL46CRAJzEnKACEwdc/LSMu2l8UHZ8VPZ2fkj4o5UC0GWmWnVRlEDLLsHcOVTwm6xvyj0sL7FC2ypJTBB0UkxI9BrSvB7t3Rg5IJhCR5La4KsCOTa0pUpKdEFC0iEltIzNFvGhjTQJGggcOWVSew3FpcASesrJM++AhbJMcnUo+CRxrWHKpabHm43hnjYLcl4lrf8AX51N4oqNetm7xptWJ5KVALSWnXGSQpMiShQJEHQ5U19azXvt/wDtl397Xr1PzCUer/j5Jys83l2St/bNs6u2W7aoZUh1RQFtypL8DCc1CVJ0BGfYYs/rWa99v/2y7+9rlW7LIIBevgTkPwy6zME5ey8gT8FVSa6FcYPq/b5ILfvYS/EbS2tW3HAy8zATmQ2ykiSSeUdpqO2nsl9V1tlaWHSm4tQ2ycPlrDKUQOI63EwMp0q3J3ZZMw9fZZH8MusjAOfsvIjvpFbtsCZevRhzP4ZdZCJz9lyyrSnJdCZMPu/b5KjZWd0j1Pb8UWAizLa3UpQX0uYSktYlGEIkA4hriyIzqL2XsK6TZbJbVbPBdvelx0YR1W+nK8WuYhWgzyOXPQxuyzMdNfSP+cuvva69a7Xvt/8Atl197TmS7DJDu/b5KBtfdm7fb2sltpYLtw260FQEupbUSQJMA6EBUTA9ImN8rZd7s646GxdRcvhkKCkIS4tTbiTCjMkISFdY5ZiJmKsp3aZAxF6+AAmfHLqI5z0uldetdr32/wD2y7+9pzJdhkh3ft8lOe2I4L11T1vcvW13attkMnCpKkNpSW3BjSQDCsyYlQ7SHuz9irRtcLLC/FhYJt5VLiMQUk4CTmoYQRiIg886sPrbYy9mvcyQPwy6zImQPZdRB7jQjdxgkgP3pI1AvLqROk+y5Uzy7DJDu/b5Kbvbs66dc2khu0UlK2mg2plLY6fABJeWTiJSOqlCe2QcjWh7CSRbMhSVJUGkApVqCEgEGo5W7bI1evh/9y6+9p5s/YiGV40rulGIhy4fdTn+StZE9sVHJvShlgtm/b5JOiiioZERoKqXhG9pT2hwD09EpX1Uqq2o0FQu+Fp0lsVYSrozjIAlRRBS8EjiotKcAHMio1aN4css1J9GjAW7NYQge6B4qyJga9XPT099e/ixScSQPLxRJEpwFMd5Jp/dW6kLKCRKTEjMHkQeREEdhFM13ABKSrMfk9k/RXjts/WcrDik/Snp9Br4i5BEicMYsRz9hwRH53Wnsr1dtnCVmRChhiSCIjCQfjfG7K9E3EpKgrIa5Dhrx+mgXH5R1A8niVYfpypcjPLwqrXXXdHKLRUpKiCQsknMSnCQMucwYp9u00tNzbggEdIzJnQpWJyim7ayqYVoYPV4wDl31M7u2SnXAATiPUSRAON0KSCJ4oRjd9DJorbomKoYeG5q9E+2vQ13dJMWNoDkRbtf4Salq5bQEgACABAHIDSuq9p+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KLICELKlcJUPJSTB60eTnHIjnUzsfB0KOiSpKMykGQYJJ48DqOw056BPmp7hXYEZCgFoooqARGgpaRGgpaAy/fTdjolBTYhs5Nq0SmTk04dEifa1mE59GcMN4qQ9agKIUmFAmQoEKBgAgg5gwBl2V9CrQFAggEEQQcwQdQaqm1dx23PayABkELBUlIE5NqBC0DOAklSEgCECuM8K9UfV4P9R5ceXiq49O6MkU0CIjL4RoZHz1ybZPLiDqdQZHz5+nOr254P3R7k/9LqHPrNt/Qa9rXwfLJ6wQBGq3CrPtbQhJPwOiuXKmfSf6lwlX/RRrOyxE4AlIyKlaJEwkFUDUmAAJJOQBJitX3K3d6BIcWCFQQhKoCkhUY1rHvi4SIk4UpSnXGVP9j7sNW5So9dac0kgBCCQQS2gZAwSMZlZBgqNTld4YeXXqfI4zjnj+GKqPb7hRRRXQ+eFN7uzS5hxYuqZBBIOYg6U4ooCP9SUec78c9vDSM9KQbHQMwpwHP3RyxDP7e01I0UB4WtqGwQCoyZ6xJP8A6r3opnfX/RwEpLipAKUKbCkggkKIUoZSAPh9NARm921nLdCeiAxqPlGICUxOupJIEcp7Kb7B3pSpkqu1IaWOkOZASpDacalJz0SgifRPGvTaF8LhGFds8RIiFsAznkD0vlHMRymoq82cwuJZugEJVgKH2QkJcB6TLpIJKVYesCAECCNTmtbs6Z1ky5V69Syq2/bgkdJJBg4UqVniKYyBzkHLsNdI27blWEOoxYw2BMErOOAJ1zbWMuLahqDVTOwmMC0pt3kkqWrEpVosoCSp1KTjxANlSiAkhUQnSJHb9k2YKk3ygheNCent0JbWF404QlYBAUFGFzkqCDCQnRzL1RTCx2oHDBQpsxMLU2dTEDCsyf5U/oAooooBEaClpEaCloDlYyMZdtVN+4dQogrXIPnGPg7Kt1Qm27AqONOuhH2VYsDBraLyfdEj8qD8+tOk7wK4oHefsrjZ6ErBScjoedRjzZSopOoMVpa7kJtjb4JhaYHMGe/Kpdp4KEggiqVXr0mFtalOBCBGKSQMyAMvSaOJVqXSiqDa70W7fk3luQPc4xHz6VY9kbz29wcLbralDUJUDrWLXc28OaVtMm6KSaWhgKKhLne2ybWpC7q3StJIUlS0ggjUGTXHrysP7Za/Ko+2paN8uf7X7E9TV/ZzLisS2mlKiJUhKjGXEjsHdTJveezUkKF1bYSopCulRBUACQDOoBBjtFeydu2x0uLc/wDcR9tLRMkux2jYtuNLe3GYOTaBmkEJOmoBMcpoXsa3OrDB9LaDy7Owd1DG2GHFYEPMrV5qVpUfhANNHN7LFJIN5aAjUF1ucvhpaChJ6JDwbIYGjLI9CExkFATlyUr4x50nqLb/ANnt9Z9rRrn2dp76Y+vCw/tlp8qj7aQ75WH9stflUfbS0a5U/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zVfp0fQqoLZuxRfWaAohLqBDbh5DRDn5HI6pJkcQfNONydH1eGx1DBSns20WDdPfIuAAqMjVKjPcfoq/wBnfocGRz5ca+clodtXSlQKHEGCk/v5g6yNciOdaDuzvAHwATCx25j+udbhNS0e55+K4Xl+KPlL/tXdxi4kuICp1n+vnrGNx9lJffCVaTHbkK13Zu0lAwskgxHE99Zn4OlhFxKpyWrTPgKkksyJhSawZ69jT3t0LdSMBQCPygFfMaxDblmhu9eaSkBCXlJA4ABREVvvq03+V3fzrCd4zO0bg/8AML+sazidDrwMn4/Q03c7dBtKG3phRAOQA+iozwrbEbatg6kdYvJE8gUrkegwO4VaN2trtptmwcWSeVQPhXvUu2Iwzk8jUR7ldbn5WcOGb50fUpu4e7yb0qSoxBOcTwT9tXf/APmTXn/MKr3gkewKWSFEScwJzwprUTtVA4L7qkEspripSWNLUyveXc3xFxl5skp6VAOWknX+udansFZLDZOuEVV9lb2N3TjqHAFth1YbIGqEBEHXOSSZ5EVZG9rtJAACgB2fzqpLdHLFlN1GW6JSio31ab/K7v50Vo4kEbdfmL+KfspPFl+Yv4p+yrejQUtAU/xZfmL+Kfso8WX5i/in7KuFFAVrZTKkupJSsDP3J5HsqwIdSTlr6Ir1rwuGcXp/rWgOVkE6fuM+nn2HWozbjspSM5CjwjhXqh1eNSV6aAjiDwM609ubVK0xH9fbQGeb/f7tV+nR/wCVMNw1yxHI1JeEVgo2etJ4Pt90KiofcD2k+mspeOj0y/x16v8Aolt5NhIvEZkJcSIQ5y/JXxKPnGo4g5k627aulKgUOIOY/rVJGYPHWtgqK27sJF2jCohK0+1ueb+Srmg/NqOILEwuq3OnC8Vk8E/L+fweO6O8KbjClWSwRIqu7mGH1CD5av3VAFL1k/mCh1tQMHMHiPSk8xrVn8Gq8V0DzWT3iucZW0d8bAWHhzcdnVe5ew2eR7jWU7wD/aD/AOnX9Jr6Jr563i/3lcfrC/rGridDjwX+/wDyzQ9hNnoEZHTkajd/0HxFUg+2t/8AlV+3W/FWvzRVd8L/AOIf91H/AJVuWzOHDv8A9Y+qMn2LszxjqhBUqToYygdhqZO5aveVfArP6tSXgj/GD8P1RWyViEU0ejieIxI4skpMxfc21U24pBBJStYOXYj91XbAeR7jVitNjttuqdSOsrWpGtpUjyYmJnk5PqUzAeR7jRVzoq0YsRGgpaRGgrzuXClClJGIhJITzIGQ+GqQ9aKj1X6wB7EtUz5IPDSZ0ntNA2gqCehdyMDLUdbMceA+FQ9NASFFRbm1FjRhyTMekA6/1p25V0NpLIV7C6IEiRrMZc5zMxOnGgHy2ga8r646JtS8Kl4R5KMOI+jEQO8im5v3ISQyuDMj3SSCdRxGXCTpAMzXJ2io5G3djTSdTQGeb87Qu79sNNWi0NBQUpS3GMaiAYEBwgATOpnLTjEbv+MWaFBy3WU6ylTRPdjrSNsnEhQSwoCAqY/JKiPoHf2TXcpjojHOO0/N/XpkYa3Z6HxCcMmVV9fuOLS4DiQoTnzr2poi4IyDaxrwyy+2vRL6j7hQMjXkT+4V2PMeO2dgovm8Cuq4kexualJPBXNB4jhqKgNwtlPW95gebUkhWpHVOWqFaKHaKsrF+pJB6NzuqxWF8FQoMrJ86PygP3z8B0yrlKCzWd448uW8Poe+8G112yUlDC3pmcKm0BMRElagM5+asY2lsa7euHHyygFbil4emZMYiTE4/nrarm9JkG3dUBPDllx5/uPCJbhwSR4qqOeHtz4coP8AWWZRs1hY7w06S19fuQe6m8a0hDDzCm4EBeNtaT8UmPhioPwg7ccvG/F2rdSUhyVLccZSThmMCekmCc5PLTlO3zqVumGykACMsvJSSD2ySP8AprxbsG1KkpB+CtOFrcxDFUJ5lFfz9ym7luPWLuNbJWnkh1gq05FwT31tFnch1AUnQ1H2OyGsMltPdUq22EiAIFSKpUMbF5kszWp1RRRVOQUUUUAiNBS0iNBS0Aw2gw4ZUl5SEhOYCAvSSSOM9nZUcp6dLsxCj7XlCACozyAIPbNT6kgiDmDwryFqjPqIzmchni8qecxnzigI13HmBcEE5jEiISgwuTpPXSc+QygmkUpQSr8IPVMlQaJEYQYEa5Gcv3GpNdqgggpTBEHhkdR6KVdsgzKEGdZAMkRE9w7hQEWXCo4hdJCVTAKUiBJiJIOWWfGO2uTIgqvE6TokSM+3+oqSXs9oxLaDEwIEZmTl6c6U2LXvbegHkjQaDTQT89AR6Fzh/CkEJAKgAnrAEzOeQIKR8HbUJtDZ8dZD6Ck/m5nJOXDX6dOdrTYNCYbbE5HqpzHblQ5YtqSUlCIIIiAMjE+jQdw5VU6BQyMz7KIwRwyJgYtdZHz0EjEkhZCQMxBMgwcyfSO2re/sVsiAhPDgOGYnt7aibjY2GQAI5EctK2pEog88vZxn2JGeUxn/AFNO7O/LZxB0FKRKk5ZjjoeccOzlXblkBkUJy/JEZ6xlXAtkn3CYiPJGkzGnOqCR8ebCTNy5K0wMKVmCB1oJJGXpyA7Jrzc20twK6NeE4pSfKhKgCARAnnnpMcKZm3AjqpEaZDLjlXoxbjgAPQO6s0gctoJGsnieZ509src4qc2NgZzqbbtgOFRyKZF4U7pxu9QlDjqR4ugwlakicbucA6/ZVQ9Unvfn/lF/bVs8L4/D0/q6P8R2qVFeiHlRze459Unvfn/lF/bR6pPe/P8Ayi/tptFEVqgOvVJ735/5Rf20U2iilA+m0aClpEaClrxnQ4cdSnyiB6SBXn4637438YfbXbrKVeUAY0/r4B3CvE7Oa97R3DSgO1XjY1Wj4w4Zml8bR56OXlDWuFWDZMlCZ5xn3/Ce80eINxGBMZ5QIzEHvGVAdi6RIGNEnQSJPopBetmIcbz06wznSM6QWTcg4EyNDGkaRXPqc172j4o4699Aenjbfno5+UNDpSeON++I+MOIkceWdcjZ7XmI7h6KPEG/MR3DlH0ZfBQHabts6LQeGShrn9h7q58ZbJAxoJOmYrn1Oa97Rx4Djr310LFuZwJkRwHuYw90CPQKAbuFpU9dvISesMhzNN1Mte+N/GHo50/8Qa8xHDgOER9A7qQ7Oa06NEDQQI1nIenP00A3XZtxmU8dSOBg/OY+GuGNmgHLThT3xJvLqJy0y0znLlnn6c69wIoBEoArqiigMX8MH4+n9XR/iO1Sau3hg/H0/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pVfUqxVuiMufritP7Va/Kt/xUeuK0/tVr8q3/ABV86UV15K7mcx9F+uK0/tVr8q3/ABUeuK0/tVr8q3/FXzpRTkruMxffCba+MXiHGnLZSCwgAm4t0TDjugU4CR26a8jVT9RXPOtP2q0+9plvVrafqaP8xc1CRXWMXRlvUtHqK551p+1Wn3tHqK551p+1Wn3tVeKIq0yWWn1Fc861/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rKUtSHEl0uQtEqALKWsE4jIhIOLjGlWM1x0Q5d0irbFFba3TZbMJCMAcC0pUhKghCUkdGkyDhkkiZgZaAAPdh7CaYCSlDWMT7IEBClSVHtPuiNfpqXDQ5d+dd0cmxQVnPhp9pt/0qvqGtGrOfDR7Tb/AKVX1K1DzIj2MnooiiK9RzCiiKIoD03q1tP1NH+YuqhKm96hnafqaP8AMXNQlajsZe4UUUVSC0UUUB9Zp0paROlLXzz0BRRRQBRRRQBRRRQBRRRQBRRRQBWc+Gn2i3/Sn6hrRqzrwz+02/6U/UrcPMiPYyWiuooivUczmiuooigPXev/AOJ+po/zFzUFU7vX/wDE/U0f5i5qDitR2MvcSiliiKpAorqKKA//2Q=="/>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3123" y="420074"/>
            <a:ext cx="8419095" cy="954107"/>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p:txBody>
      </p:sp>
      <p:sp>
        <p:nvSpPr>
          <p:cNvPr id="20" name="Rectángulo 19"/>
          <p:cNvSpPr/>
          <p:nvPr/>
        </p:nvSpPr>
        <p:spPr>
          <a:xfrm>
            <a:off x="836091" y="1634378"/>
            <a:ext cx="7553157" cy="4247317"/>
          </a:xfrm>
          <a:prstGeom prst="rect">
            <a:avLst/>
          </a:prstGeom>
        </p:spPr>
        <p:txBody>
          <a:bodyPr wrap="square">
            <a:spAutoFit/>
          </a:bodyPr>
          <a:lstStyle/>
          <a:p>
            <a:pPr lvl="0" algn="just"/>
            <a:r>
              <a:rPr lang="es-MX" b="1" dirty="0" smtClean="0"/>
              <a:t>a) Con riesgo: </a:t>
            </a:r>
            <a:r>
              <a:rPr lang="es-MX" dirty="0" smtClean="0"/>
              <a:t>La entidad financiera compra y se hace cargo de las cobranzas aceptando el riesgo, esto es, si no paga el deudor (cliente)  la empresa (cedente) no cubre su monto a la entidad financiera ( cesionario).</a:t>
            </a:r>
          </a:p>
          <a:p>
            <a:pPr lvl="0" algn="just"/>
            <a:endParaRPr lang="es-MX" dirty="0"/>
          </a:p>
          <a:p>
            <a:pPr algn="just"/>
            <a:r>
              <a:rPr lang="es-MX" b="1" dirty="0" smtClean="0"/>
              <a:t>b) Sin riesgo</a:t>
            </a:r>
            <a:r>
              <a:rPr lang="es-MX" b="1" dirty="0"/>
              <a:t>: </a:t>
            </a:r>
            <a:r>
              <a:rPr lang="es-MX" dirty="0"/>
              <a:t>La entidad financiera compra y se hace cargo de las cobranzas pero sin aceptar el riesgo, esto es, si no paga el deudor (cliente) </a:t>
            </a:r>
            <a:r>
              <a:rPr lang="es-MX" dirty="0" smtClean="0"/>
              <a:t> </a:t>
            </a:r>
            <a:r>
              <a:rPr lang="es-MX" dirty="0"/>
              <a:t>la empresa (cedente) cubre su monto a la entidad financiera ( cesionario</a:t>
            </a:r>
            <a:r>
              <a:rPr lang="es-MX" dirty="0" smtClean="0"/>
              <a:t>)</a:t>
            </a:r>
          </a:p>
          <a:p>
            <a:pPr algn="just"/>
            <a:endParaRPr lang="es-MX" dirty="0"/>
          </a:p>
          <a:p>
            <a:pPr algn="just"/>
            <a:r>
              <a:rPr lang="es-MX" dirty="0" smtClean="0"/>
              <a:t>El factor cobra un interés una comisión que es fijada principalmente tomando en cuenta el prestigio comercial, la solvencia de la empresa que debe pagar las facturas, el monto de las facturas y el plazo de crédito que tengan las factoras para su pago.</a:t>
            </a:r>
          </a:p>
          <a:p>
            <a:pPr algn="just"/>
            <a:endParaRPr lang="es-MX" dirty="0"/>
          </a:p>
          <a:p>
            <a:pPr lvl="0" algn="just"/>
            <a:endParaRPr lang="es-MX" dirty="0"/>
          </a:p>
          <a:p>
            <a:pPr lvl="0" algn="just"/>
            <a:endParaRPr lang="es-MX" dirty="0"/>
          </a:p>
        </p:txBody>
      </p:sp>
      <p:sp>
        <p:nvSpPr>
          <p:cNvPr id="23" name="CuadroTexto 22"/>
          <p:cNvSpPr txBox="1"/>
          <p:nvPr/>
        </p:nvSpPr>
        <p:spPr>
          <a:xfrm>
            <a:off x="1475656" y="1078225"/>
            <a:ext cx="6624736" cy="523220"/>
          </a:xfrm>
          <a:prstGeom prst="rect">
            <a:avLst/>
          </a:prstGeom>
          <a:noFill/>
        </p:spPr>
        <p:txBody>
          <a:bodyPr wrap="square" rtlCol="0">
            <a:spAutoFit/>
          </a:bodyPr>
          <a:lstStyle/>
          <a:p>
            <a:pPr algn="ctr"/>
            <a:r>
              <a:rPr lang="es-MX" sz="2800" b="1" dirty="0" smtClean="0">
                <a:solidFill>
                  <a:srgbClr val="0070C0"/>
                </a:solidFill>
              </a:rPr>
              <a:t>TIPOS DE FACTORAJE</a:t>
            </a:r>
            <a:endParaRPr lang="es-MX" sz="2800" b="1" dirty="0">
              <a:solidFill>
                <a:srgbClr val="0070C0"/>
              </a:solidFill>
            </a:endParaRPr>
          </a:p>
        </p:txBody>
      </p:sp>
      <p:sp>
        <p:nvSpPr>
          <p:cNvPr id="2" name="AutoShape 2" descr="Resultado de imagen para factoraje financiero"/>
          <p:cNvSpPr>
            <a:spLocks noChangeAspect="1" noChangeArrowheads="1"/>
          </p:cNvSpPr>
          <p:nvPr/>
        </p:nvSpPr>
        <p:spPr bwMode="auto">
          <a:xfrm>
            <a:off x="513504" y="450912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3" name="Imagen 2"/>
          <p:cNvPicPr>
            <a:picLocks noChangeAspect="1"/>
          </p:cNvPicPr>
          <p:nvPr/>
        </p:nvPicPr>
        <p:blipFill>
          <a:blip r:embed="rId2"/>
          <a:stretch>
            <a:fillRect/>
          </a:stretch>
        </p:blipFill>
        <p:spPr>
          <a:xfrm>
            <a:off x="2987824" y="5085184"/>
            <a:ext cx="2924175" cy="1562100"/>
          </a:xfrm>
          <a:prstGeom prst="rect">
            <a:avLst/>
          </a:prstGeom>
        </p:spPr>
      </p:pic>
    </p:spTree>
    <p:extLst>
      <p:ext uri="{BB962C8B-B14F-4D97-AF65-F5344CB8AC3E}">
        <p14:creationId xmlns:p14="http://schemas.microsoft.com/office/powerpoint/2010/main" val="472526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331640" y="360485"/>
            <a:ext cx="6480720" cy="461665"/>
          </a:xfrm>
          <a:prstGeom prst="rect">
            <a:avLst/>
          </a:prstGeom>
          <a:noFill/>
        </p:spPr>
        <p:txBody>
          <a:bodyPr wrap="square" rtlCol="0">
            <a:spAutoFit/>
          </a:bodyPr>
          <a:lstStyle/>
          <a:p>
            <a:pPr algn="ctr"/>
            <a:r>
              <a:rPr lang="es-MX" sz="2400" u="sng" dirty="0" smtClean="0">
                <a:solidFill>
                  <a:srgbClr val="0070C0"/>
                </a:solidFill>
              </a:rPr>
              <a:t>EJEMPLO </a:t>
            </a:r>
            <a:endParaRPr lang="es-MX" sz="2400" u="sng" dirty="0">
              <a:solidFill>
                <a:srgbClr val="0070C0"/>
              </a:solidFill>
            </a:endParaRPr>
          </a:p>
        </p:txBody>
      </p:sp>
      <p:grpSp>
        <p:nvGrpSpPr>
          <p:cNvPr id="28" name="Grupo 27"/>
          <p:cNvGrpSpPr/>
          <p:nvPr/>
        </p:nvGrpSpPr>
        <p:grpSpPr>
          <a:xfrm>
            <a:off x="611560" y="980728"/>
            <a:ext cx="7884876" cy="1746752"/>
            <a:chOff x="1364147" y="441762"/>
            <a:chExt cx="9485059" cy="1266707"/>
          </a:xfrm>
          <a:scene3d>
            <a:camera prst="orthographicFront"/>
            <a:lightRig rig="flat" dir="t"/>
          </a:scene3d>
        </p:grpSpPr>
        <p:sp>
          <p:nvSpPr>
            <p:cNvPr id="29" name="Redondear rectángulo de esquina del mismo lado 28"/>
            <p:cNvSpPr/>
            <p:nvPr/>
          </p:nvSpPr>
          <p:spPr>
            <a:xfrm rot="5400000">
              <a:off x="5473323" y="-3667413"/>
              <a:ext cx="1266707" cy="9485058"/>
            </a:xfrm>
            <a:prstGeom prst="round2SameRect">
              <a:avLst/>
            </a:prstGeom>
            <a:sp3d extrusionH="12700" prstMaterial="plastic">
              <a:bevelT w="50800" h="50800"/>
            </a:sp3d>
          </p:spPr>
          <p:style>
            <a:lnRef idx="1">
              <a:schemeClr val="accent4">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30" name="Redondear rectángulo de esquina del mismo lado 4"/>
            <p:cNvSpPr/>
            <p:nvPr/>
          </p:nvSpPr>
          <p:spPr>
            <a:xfrm>
              <a:off x="1364147" y="503599"/>
              <a:ext cx="9423222" cy="114303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2240" tIns="12700" rIns="12700" bIns="12700" numCol="1" spcCol="1270" anchor="ctr" anchorCtr="0">
              <a:noAutofit/>
            </a:bodyPr>
            <a:lstStyle/>
            <a:p>
              <a:pPr marL="0" lvl="1" algn="just" defTabSz="889000" rtl="0">
                <a:lnSpc>
                  <a:spcPct val="90000"/>
                </a:lnSpc>
                <a:spcBef>
                  <a:spcPct val="0"/>
                </a:spcBef>
                <a:spcAft>
                  <a:spcPct val="15000"/>
                </a:spcAft>
              </a:pPr>
              <a:r>
                <a:rPr lang="es-MX" sz="2000" b="1" kern="1200" dirty="0" smtClean="0"/>
                <a:t>Se decide celebrar un contrato de factoring con la financiera A en la que se acuerda que en la compra de facturas con contra recibos aceptado por el cliente B se opere con 4% mensual arriba del interés bancario y 1% de comisión en cartera previamente seleccionada por el factor, asumiendo el riesgo del crédito y las gestiones de cobro.</a:t>
              </a:r>
              <a:endParaRPr lang="es-MX" sz="2000" b="1" kern="1200" dirty="0"/>
            </a:p>
          </p:txBody>
        </p:sp>
      </p:grpSp>
      <p:sp>
        <p:nvSpPr>
          <p:cNvPr id="3" name="CuadroTexto 2"/>
          <p:cNvSpPr txBox="1"/>
          <p:nvPr/>
        </p:nvSpPr>
        <p:spPr>
          <a:xfrm>
            <a:off x="611560" y="3571228"/>
            <a:ext cx="7884876" cy="923330"/>
          </a:xfrm>
          <a:prstGeom prst="rect">
            <a:avLst/>
          </a:prstGeom>
          <a:noFill/>
        </p:spPr>
        <p:txBody>
          <a:bodyPr wrap="square" rtlCol="0">
            <a:spAutoFit/>
          </a:bodyPr>
          <a:lstStyle/>
          <a:p>
            <a:pPr algn="just"/>
            <a:r>
              <a:rPr lang="es-MX" dirty="0" smtClean="0"/>
              <a:t>1.- La primera operación es por $ 3,585,000.00 correspondientes a las facturas 10121 y 10612 del cliente B las que tienen un vencimiento de 30 días. El interés bancario en 2% mensual.</a:t>
            </a:r>
            <a:endParaRPr lang="es-MX" dirty="0"/>
          </a:p>
        </p:txBody>
      </p:sp>
      <p:graphicFrame>
        <p:nvGraphicFramePr>
          <p:cNvPr id="5" name="Tabla 4"/>
          <p:cNvGraphicFramePr>
            <a:graphicFrameLocks noGrp="1"/>
          </p:cNvGraphicFramePr>
          <p:nvPr>
            <p:extLst>
              <p:ext uri="{D42A27DB-BD31-4B8C-83A1-F6EECF244321}">
                <p14:modId xmlns:p14="http://schemas.microsoft.com/office/powerpoint/2010/main" val="3320758139"/>
              </p:ext>
            </p:extLst>
          </p:nvPr>
        </p:nvGraphicFramePr>
        <p:xfrm>
          <a:off x="2771800" y="4653136"/>
          <a:ext cx="3888432" cy="1728189"/>
        </p:xfrm>
        <a:graphic>
          <a:graphicData uri="http://schemas.openxmlformats.org/drawingml/2006/table">
            <a:tbl>
              <a:tblPr>
                <a:tableStyleId>{5C22544A-7EE6-4342-B048-85BDC9FD1C3A}</a:tableStyleId>
              </a:tblPr>
              <a:tblGrid>
                <a:gridCol w="2422302"/>
                <a:gridCol w="1466130"/>
              </a:tblGrid>
              <a:tr h="192021">
                <a:tc>
                  <a:txBody>
                    <a:bodyPr/>
                    <a:lstStyle/>
                    <a:p>
                      <a:pPr algn="l" fontAlgn="b"/>
                      <a:r>
                        <a:rPr lang="es-MX" sz="1100" u="none" strike="noStrike">
                          <a:effectLst/>
                        </a:rPr>
                        <a:t>Importe de las facturas </a:t>
                      </a:r>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3,585,000.00 </a:t>
                      </a:r>
                      <a:endParaRPr lang="es-MX" sz="1100" b="0"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r>
                        <a:rPr lang="es-MX" sz="1100" u="none" strike="noStrike">
                          <a:effectLst/>
                        </a:rPr>
                        <a:t>Interès bancario 2%</a:t>
                      </a:r>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71,700.00 </a:t>
                      </a:r>
                      <a:endParaRPr lang="es-MX" sz="1100" b="0"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r>
                        <a:rPr lang="es-MX" sz="1100" u="none" strike="noStrike">
                          <a:effectLst/>
                        </a:rPr>
                        <a:t>Adicional 4%</a:t>
                      </a:r>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143,400.00 </a:t>
                      </a:r>
                      <a:endParaRPr lang="es-MX" sz="1100" b="0"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r>
                        <a:rPr lang="es-MX" sz="1100" u="none" strike="noStrike" dirty="0">
                          <a:effectLst/>
                        </a:rPr>
                        <a:t>Total </a:t>
                      </a:r>
                      <a:r>
                        <a:rPr lang="es-MX" sz="1100" u="none" strike="noStrike" dirty="0" smtClean="0">
                          <a:effectLst/>
                        </a:rPr>
                        <a:t>interés</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215,100.00 </a:t>
                      </a:r>
                      <a:endParaRPr lang="es-MX" sz="1100" b="1"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r>
                        <a:rPr lang="es-MX" sz="1100" u="none" strike="noStrike" dirty="0" smtClean="0">
                          <a:effectLst/>
                        </a:rPr>
                        <a:t>Comisión </a:t>
                      </a:r>
                      <a:r>
                        <a:rPr lang="es-MX" sz="1100" u="none" strike="noStrike" dirty="0">
                          <a:effectLst/>
                        </a:rPr>
                        <a:t>del 1%</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35,850.00 </a:t>
                      </a:r>
                      <a:endParaRPr lang="es-MX" sz="1100" b="0"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r>
                        <a:rPr lang="es-MX" sz="1100" u="none" strike="noStrike" dirty="0">
                          <a:effectLst/>
                        </a:rPr>
                        <a:t>Total de descuentos</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250,950.00 </a:t>
                      </a:r>
                      <a:endParaRPr lang="es-MX" sz="1100" b="1"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s-MX" sz="1100" b="0"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r>
                        <a:rPr lang="es-MX" sz="1100" u="none" strike="noStrike" dirty="0">
                          <a:effectLst/>
                        </a:rPr>
                        <a:t>Neto recibido</a:t>
                      </a:r>
                      <a:endParaRPr lang="es-MX"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3,334,050.00 </a:t>
                      </a:r>
                      <a:endParaRPr lang="es-MX" sz="1100" b="0" i="0" u="none" strike="noStrike">
                        <a:solidFill>
                          <a:srgbClr val="000000"/>
                        </a:solidFill>
                        <a:effectLst/>
                        <a:latin typeface="Calibri" panose="020F0502020204030204" pitchFamily="34" charset="0"/>
                      </a:endParaRPr>
                    </a:p>
                  </a:txBody>
                  <a:tcPr marL="9525" marR="9525" marT="9525" marB="0" anchor="b"/>
                </a:tc>
              </a:tr>
              <a:tr h="192021">
                <a:tc>
                  <a:txBody>
                    <a:bodyPr/>
                    <a:lstStyle/>
                    <a:p>
                      <a:pPr algn="l" fontAlgn="b"/>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MX" sz="11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12" name="CuadroTexto 11"/>
          <p:cNvSpPr txBox="1"/>
          <p:nvPr/>
        </p:nvSpPr>
        <p:spPr>
          <a:xfrm>
            <a:off x="1287935" y="2918522"/>
            <a:ext cx="6480720" cy="461665"/>
          </a:xfrm>
          <a:prstGeom prst="rect">
            <a:avLst/>
          </a:prstGeom>
          <a:noFill/>
        </p:spPr>
        <p:txBody>
          <a:bodyPr wrap="square" rtlCol="0">
            <a:spAutoFit/>
          </a:bodyPr>
          <a:lstStyle/>
          <a:p>
            <a:pPr algn="ctr"/>
            <a:r>
              <a:rPr lang="es-MX" sz="2400" u="sng" dirty="0" smtClean="0">
                <a:solidFill>
                  <a:srgbClr val="0070C0"/>
                </a:solidFill>
              </a:rPr>
              <a:t>Con riesgo</a:t>
            </a:r>
            <a:endParaRPr lang="es-MX" sz="2400" u="sng" dirty="0">
              <a:solidFill>
                <a:srgbClr val="0070C0"/>
              </a:solidFill>
            </a:endParaRPr>
          </a:p>
        </p:txBody>
      </p:sp>
    </p:spTree>
    <p:extLst>
      <p:ext uri="{BB962C8B-B14F-4D97-AF65-F5344CB8AC3E}">
        <p14:creationId xmlns:p14="http://schemas.microsoft.com/office/powerpoint/2010/main" val="3759760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p:cNvSpPr txBox="1"/>
          <p:nvPr/>
        </p:nvSpPr>
        <p:spPr>
          <a:xfrm>
            <a:off x="1475656" y="764704"/>
            <a:ext cx="6480720" cy="461665"/>
          </a:xfrm>
          <a:prstGeom prst="rect">
            <a:avLst/>
          </a:prstGeom>
          <a:noFill/>
        </p:spPr>
        <p:txBody>
          <a:bodyPr wrap="square" rtlCol="0">
            <a:spAutoFit/>
          </a:bodyPr>
          <a:lstStyle/>
          <a:p>
            <a:pPr algn="ctr"/>
            <a:r>
              <a:rPr lang="es-MX" sz="2400" dirty="0" smtClean="0">
                <a:solidFill>
                  <a:srgbClr val="0070C0"/>
                </a:solidFill>
              </a:rPr>
              <a:t>REGISTRO CONTABLE </a:t>
            </a:r>
            <a:endParaRPr lang="es-MX" sz="2400" dirty="0">
              <a:solidFill>
                <a:srgbClr val="0070C0"/>
              </a:solidFill>
            </a:endParaRPr>
          </a:p>
        </p:txBody>
      </p:sp>
      <p:graphicFrame>
        <p:nvGraphicFramePr>
          <p:cNvPr id="5" name="Tabla 4"/>
          <p:cNvGraphicFramePr>
            <a:graphicFrameLocks noGrp="1"/>
          </p:cNvGraphicFramePr>
          <p:nvPr>
            <p:extLst>
              <p:ext uri="{D42A27DB-BD31-4B8C-83A1-F6EECF244321}">
                <p14:modId xmlns:p14="http://schemas.microsoft.com/office/powerpoint/2010/main" val="3539034627"/>
              </p:ext>
            </p:extLst>
          </p:nvPr>
        </p:nvGraphicFramePr>
        <p:xfrm>
          <a:off x="971600" y="1772816"/>
          <a:ext cx="7488833" cy="3397864"/>
        </p:xfrm>
        <a:graphic>
          <a:graphicData uri="http://schemas.openxmlformats.org/drawingml/2006/table">
            <a:tbl>
              <a:tblPr>
                <a:tableStyleId>{5C22544A-7EE6-4342-B048-85BDC9FD1C3A}</a:tableStyleId>
              </a:tblPr>
              <a:tblGrid>
                <a:gridCol w="3097364"/>
                <a:gridCol w="1463823"/>
                <a:gridCol w="1463823"/>
                <a:gridCol w="1463823"/>
              </a:tblGrid>
              <a:tr h="300833">
                <a:tc>
                  <a:txBody>
                    <a:bodyPr/>
                    <a:lstStyle/>
                    <a:p>
                      <a:pPr algn="ctr" fontAlgn="b"/>
                      <a:r>
                        <a:rPr lang="es-MX" sz="2000" b="1" u="none" strike="noStrike" dirty="0">
                          <a:effectLst/>
                        </a:rPr>
                        <a:t>CONCEPTO</a:t>
                      </a:r>
                      <a:endParaRPr lang="es-MX"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MX" sz="2000" b="1" u="none" strike="noStrike" dirty="0">
                          <a:effectLst/>
                        </a:rPr>
                        <a:t>PARCIAL</a:t>
                      </a:r>
                      <a:endParaRPr lang="es-MX"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MX" sz="2000" b="1" u="none" strike="noStrike" dirty="0">
                          <a:effectLst/>
                        </a:rPr>
                        <a:t>DEBE</a:t>
                      </a:r>
                      <a:endParaRPr lang="es-MX"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MX" sz="2000" b="1" u="none" strike="noStrike" dirty="0">
                          <a:effectLst/>
                        </a:rPr>
                        <a:t>HABER</a:t>
                      </a:r>
                      <a:endParaRPr lang="es-MX" sz="2000" b="1" i="0" u="none" strike="noStrike" dirty="0">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100" u="none" strike="noStrike">
                          <a:effectLst/>
                        </a:rPr>
                        <a:t> </a:t>
                      </a:r>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a:t>
                      </a:r>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a:t>
                      </a:r>
                      <a:endParaRPr lang="es-MX"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100" u="none" strike="noStrike">
                          <a:effectLst/>
                        </a:rPr>
                        <a:t> </a:t>
                      </a:r>
                      <a:endParaRPr lang="es-MX" sz="1100" b="0" i="0" u="none" strike="noStrike">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200" u="none" strike="noStrike" dirty="0">
                          <a:effectLst/>
                        </a:rPr>
                        <a:t>Banco</a:t>
                      </a:r>
                      <a:endParaRPr lang="es-MX"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3,334,050.00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200" u="none" strike="noStrike">
                          <a:effectLst/>
                        </a:rPr>
                        <a:t>  Bancomer</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3,334,050.00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200" u="none" strike="noStrike">
                          <a:effectLst/>
                        </a:rPr>
                        <a:t>Gastos Financieros</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200" u="none" strike="noStrike" dirty="0">
                          <a:effectLst/>
                        </a:rPr>
                        <a:t>   Factoraje, </a:t>
                      </a:r>
                      <a:r>
                        <a:rPr lang="es-MX" sz="1200" u="none" strike="noStrike" dirty="0" smtClean="0">
                          <a:effectLst/>
                        </a:rPr>
                        <a:t>interés </a:t>
                      </a:r>
                      <a:r>
                        <a:rPr lang="es-MX" sz="1200" u="none" strike="noStrike" dirty="0">
                          <a:effectLst/>
                        </a:rPr>
                        <a:t>y </a:t>
                      </a:r>
                      <a:r>
                        <a:rPr lang="es-MX" sz="1200" u="none" strike="noStrike" dirty="0" smtClean="0">
                          <a:effectLst/>
                        </a:rPr>
                        <a:t>comisión</a:t>
                      </a:r>
                      <a:endParaRPr lang="es-MX"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250,950.00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3,334,050.00 </a:t>
                      </a:r>
                      <a:endParaRPr lang="es-MX" sz="1200" b="0" i="0" u="none" strike="noStrike">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200" u="none" strike="noStrike">
                          <a:effectLst/>
                        </a:rPr>
                        <a:t>                 Clientes</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200" u="none" strike="noStrike">
                          <a:effectLst/>
                        </a:rPr>
                        <a:t>                  Cliente B</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3,334,050.00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300833">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dirty="0">
                          <a:effectLst/>
                        </a:rPr>
                        <a:t> </a:t>
                      </a:r>
                      <a:endParaRPr lang="es-MX"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200" u="none" strike="noStrike">
                          <a:effectLst/>
                        </a:rPr>
                        <a:t> </a:t>
                      </a:r>
                      <a:endParaRPr lang="es-MX" sz="1200" b="0" i="0" u="none" strike="noStrike">
                        <a:solidFill>
                          <a:srgbClr val="000000"/>
                        </a:solidFill>
                        <a:effectLst/>
                        <a:latin typeface="Calibri" panose="020F0502020204030204" pitchFamily="34" charset="0"/>
                      </a:endParaRPr>
                    </a:p>
                  </a:txBody>
                  <a:tcPr marL="9525" marR="9525" marT="9525" marB="0" anchor="b"/>
                </a:tc>
              </a:tr>
              <a:tr h="676875">
                <a:tc gridSpan="4">
                  <a:txBody>
                    <a:bodyPr/>
                    <a:lstStyle/>
                    <a:p>
                      <a:pPr algn="l" fontAlgn="b"/>
                      <a:r>
                        <a:rPr lang="es-MX" sz="1200" u="none" strike="noStrike" dirty="0">
                          <a:effectLst/>
                        </a:rPr>
                        <a:t>Venta a la financiera A de las facturas 10121 y 10612 del cliente B según </a:t>
                      </a:r>
                      <a:r>
                        <a:rPr lang="es-MX" sz="1200" u="none" strike="noStrike" dirty="0" smtClean="0">
                          <a:effectLst/>
                        </a:rPr>
                        <a:t>liquidación</a:t>
                      </a:r>
                      <a:endParaRPr lang="es-MX" sz="12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spTree>
    <p:extLst>
      <p:ext uri="{BB962C8B-B14F-4D97-AF65-F5344CB8AC3E}">
        <p14:creationId xmlns:p14="http://schemas.microsoft.com/office/powerpoint/2010/main" val="23662568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611560" y="1124744"/>
            <a:ext cx="7884876" cy="923330"/>
          </a:xfrm>
          <a:prstGeom prst="rect">
            <a:avLst/>
          </a:prstGeom>
          <a:noFill/>
        </p:spPr>
        <p:txBody>
          <a:bodyPr wrap="square" rtlCol="0">
            <a:spAutoFit/>
          </a:bodyPr>
          <a:lstStyle/>
          <a:p>
            <a:pPr algn="just"/>
            <a:r>
              <a:rPr lang="es-MX" dirty="0"/>
              <a:t>2</a:t>
            </a:r>
            <a:r>
              <a:rPr lang="es-MX" dirty="0" smtClean="0"/>
              <a:t>.- Tomando las cantidades del ejemplo anterior la entidad financiera no toma el riesgo del crédito y liquida únicamente el 85% del monto de las facturas, reteniendo un 15% para protegerse de devoluciones o ajustes que haga el cliente.</a:t>
            </a:r>
            <a:endParaRPr lang="es-MX" dirty="0"/>
          </a:p>
        </p:txBody>
      </p:sp>
      <p:sp>
        <p:nvSpPr>
          <p:cNvPr id="8" name="CuadroTexto 7"/>
          <p:cNvSpPr txBox="1"/>
          <p:nvPr/>
        </p:nvSpPr>
        <p:spPr>
          <a:xfrm>
            <a:off x="1313638" y="332656"/>
            <a:ext cx="6480720" cy="461665"/>
          </a:xfrm>
          <a:prstGeom prst="rect">
            <a:avLst/>
          </a:prstGeom>
          <a:noFill/>
        </p:spPr>
        <p:txBody>
          <a:bodyPr wrap="square" rtlCol="0">
            <a:spAutoFit/>
          </a:bodyPr>
          <a:lstStyle/>
          <a:p>
            <a:pPr algn="ctr"/>
            <a:r>
              <a:rPr lang="es-MX" sz="2400" u="sng" dirty="0" smtClean="0">
                <a:solidFill>
                  <a:srgbClr val="0070C0"/>
                </a:solidFill>
              </a:rPr>
              <a:t>Sin riesgo</a:t>
            </a:r>
            <a:endParaRPr lang="es-MX" sz="2400" u="sng" dirty="0">
              <a:solidFill>
                <a:srgbClr val="0070C0"/>
              </a:solidFill>
            </a:endParaRPr>
          </a:p>
        </p:txBody>
      </p:sp>
      <p:graphicFrame>
        <p:nvGraphicFramePr>
          <p:cNvPr id="9" name="Tabla 8"/>
          <p:cNvGraphicFramePr>
            <a:graphicFrameLocks noGrp="1"/>
          </p:cNvGraphicFramePr>
          <p:nvPr>
            <p:extLst>
              <p:ext uri="{D42A27DB-BD31-4B8C-83A1-F6EECF244321}">
                <p14:modId xmlns:p14="http://schemas.microsoft.com/office/powerpoint/2010/main" val="2600373211"/>
              </p:ext>
            </p:extLst>
          </p:nvPr>
        </p:nvGraphicFramePr>
        <p:xfrm>
          <a:off x="2555776" y="2405680"/>
          <a:ext cx="4120728" cy="3207985"/>
        </p:xfrm>
        <a:graphic>
          <a:graphicData uri="http://schemas.openxmlformats.org/drawingml/2006/table">
            <a:tbl>
              <a:tblPr>
                <a:tableStyleId>{5C22544A-7EE6-4342-B048-85BDC9FD1C3A}</a:tableStyleId>
              </a:tblPr>
              <a:tblGrid>
                <a:gridCol w="2575455"/>
                <a:gridCol w="1545273"/>
              </a:tblGrid>
              <a:tr h="291635">
                <a:tc>
                  <a:txBody>
                    <a:bodyPr/>
                    <a:lstStyle/>
                    <a:p>
                      <a:pPr algn="l" fontAlgn="b"/>
                      <a:r>
                        <a:rPr lang="es-MX" sz="1400" u="none" strike="noStrike">
                          <a:effectLst/>
                        </a:rPr>
                        <a:t>Importe de las facturas </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3,585,000.00 </a:t>
                      </a:r>
                      <a:endParaRPr lang="es-MX" sz="1400" b="0"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Retencion</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537,750.00 </a:t>
                      </a:r>
                      <a:endParaRPr lang="es-MX" sz="1400" b="0"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Cantidad comprada</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3,047,250.00 </a:t>
                      </a:r>
                      <a:endParaRPr lang="es-MX" sz="1400" b="0"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MX" sz="1400" b="1"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Interès bancario 2%</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60,945.00 </a:t>
                      </a:r>
                      <a:endParaRPr lang="es-MX" sz="1400" b="0"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Adicional 4%</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121,890.00 </a:t>
                      </a:r>
                      <a:endParaRPr lang="es-MX" sz="1400" b="0"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Total interes</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182,835.00 </a:t>
                      </a:r>
                      <a:endParaRPr lang="es-MX" sz="1400" b="1"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Comisiòn del 1%</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30,472.50 </a:t>
                      </a:r>
                      <a:endParaRPr lang="es-MX" sz="1400" b="0"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Total de descuentos</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a:effectLst/>
                        </a:rPr>
                        <a:t>      213,307.50 </a:t>
                      </a:r>
                      <a:endParaRPr lang="es-MX" sz="1400" b="1"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MX" sz="1400" b="0" i="0" u="none" strike="noStrike">
                        <a:solidFill>
                          <a:srgbClr val="000000"/>
                        </a:solidFill>
                        <a:effectLst/>
                        <a:latin typeface="Calibri" panose="020F0502020204030204" pitchFamily="34" charset="0"/>
                      </a:endParaRPr>
                    </a:p>
                  </a:txBody>
                  <a:tcPr marL="9525" marR="9525" marT="9525" marB="0" anchor="b"/>
                </a:tc>
              </a:tr>
              <a:tr h="291635">
                <a:tc>
                  <a:txBody>
                    <a:bodyPr/>
                    <a:lstStyle/>
                    <a:p>
                      <a:pPr algn="l" fontAlgn="b"/>
                      <a:r>
                        <a:rPr lang="es-MX" sz="1400" u="none" strike="noStrike">
                          <a:effectLst/>
                        </a:rPr>
                        <a:t>Neto recibido</a:t>
                      </a:r>
                      <a:endParaRPr lang="es-MX"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MX" sz="1400" u="none" strike="noStrike" dirty="0">
                          <a:effectLst/>
                        </a:rPr>
                        <a:t>   2,833,942.50 </a:t>
                      </a:r>
                      <a:endParaRPr lang="es-MX" sz="1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938905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3286</TotalTime>
  <Words>876</Words>
  <Application>Microsoft Office PowerPoint</Application>
  <PresentationFormat>Presentación en pantalla (4:3)</PresentationFormat>
  <Paragraphs>195</Paragraphs>
  <Slides>11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L.C. ADRIANA</cp:lastModifiedBy>
  <cp:revision>134</cp:revision>
  <dcterms:created xsi:type="dcterms:W3CDTF">2012-08-07T16:35:15Z</dcterms:created>
  <dcterms:modified xsi:type="dcterms:W3CDTF">2016-08-19T05:14:18Z</dcterms:modified>
</cp:coreProperties>
</file>